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5" d="100"/>
          <a:sy n="35" d="100"/>
        </p:scale>
        <p:origin x="952" y="-5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60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hyperlink" Target="mailto:racym.berrah@inserm.fr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94">
            <a:extLst>
              <a:ext uri="{FF2B5EF4-FFF2-40B4-BE49-F238E27FC236}">
                <a16:creationId xmlns:a16="http://schemas.microsoft.com/office/drawing/2014/main" id="{9897C8C8-EDDE-4BA6-2926-86ED51B29A3A}"/>
              </a:ext>
            </a:extLst>
          </p:cNvPr>
          <p:cNvSpPr/>
          <p:nvPr/>
        </p:nvSpPr>
        <p:spPr>
          <a:xfrm>
            <a:off x="20397216" y="37172507"/>
            <a:ext cx="9208008" cy="3756038"/>
          </a:xfrm>
          <a:prstGeom prst="roundRect">
            <a:avLst>
              <a:gd name="adj" fmla="val 1933"/>
            </a:avLst>
          </a:prstGeom>
          <a:solidFill>
            <a:srgbClr val="F1F4F9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30275784" cy="4892040"/>
          </a:xfrm>
          <a:prstGeom prst="rect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822960" y="384048"/>
            <a:ext cx="1463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400" dirty="0">
                <a:solidFill>
                  <a:srgbClr val="C9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NETWORK-INFORMED PHARMACOKINETICS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22674" y="960120"/>
            <a:ext cx="2862986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NetPK: fusing published biological knowledge into pharmacokinetic models through network diffusion</a:t>
            </a:r>
            <a:endParaRPr lang="en-US" sz="7200" dirty="0"/>
          </a:p>
        </p:txBody>
      </p:sp>
      <p:sp>
        <p:nvSpPr>
          <p:cNvPr id="7" name="Text 5"/>
          <p:cNvSpPr txBox="1"/>
          <p:nvPr/>
        </p:nvSpPr>
        <p:spPr>
          <a:xfrm>
            <a:off x="0" y="2852928"/>
            <a:ext cx="302752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E6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literature-augmented population PK framework — tacrolimus as proof of concept, built to generalize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-572" y="3520440"/>
            <a:ext cx="302763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Racym Berrah</a:t>
            </a:r>
            <a:r>
              <a:rPr lang="en-US" sz="3200" baseline="3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Pierre Marquet</a:t>
            </a:r>
            <a:r>
              <a:rPr lang="en-US" sz="3200" baseline="3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</a:t>
            </a: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Jean-Baptiste Woillard</a:t>
            </a:r>
            <a:r>
              <a:rPr lang="en-US" sz="3200" baseline="3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-286" y="4261104"/>
            <a:ext cx="30275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aseline="30000" dirty="0">
                <a:solidFill>
                  <a:srgbClr val="C9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dirty="0">
                <a:solidFill>
                  <a:srgbClr val="C9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Pharmacology &amp; Transplantation, INSERM U1248, University of Limoges    </a:t>
            </a:r>
            <a:r>
              <a:rPr lang="en-US" sz="2400" baseline="30000" dirty="0">
                <a:solidFill>
                  <a:srgbClr val="C9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dirty="0">
                <a:solidFill>
                  <a:srgbClr val="C9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Department of Pharmacology, Toxicology and Pharmacovigilance, CHU Limoges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30275784" cy="2194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0" y="7086600"/>
            <a:ext cx="30275784" cy="0"/>
          </a:xfrm>
          <a:prstGeom prst="line">
            <a:avLst/>
          </a:prstGeom>
          <a:noFill/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0" descr="outputs/figures/poster/logos/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397" y="5166360"/>
            <a:ext cx="1652039" cy="1645920"/>
          </a:xfrm>
          <a:prstGeom prst="rect">
            <a:avLst/>
          </a:prstGeom>
        </p:spPr>
      </p:pic>
      <p:pic>
        <p:nvPicPr>
          <p:cNvPr id="14" name="Image 1" descr="outputs/figures/poster/logos/logo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8116" y="5280660"/>
            <a:ext cx="2591262" cy="1417320"/>
          </a:xfrm>
          <a:prstGeom prst="rect">
            <a:avLst/>
          </a:prstGeom>
        </p:spPr>
      </p:pic>
      <p:pic>
        <p:nvPicPr>
          <p:cNvPr id="15" name="Image 2" descr="outputs/figures/poster/logos/logo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1058" y="5509260"/>
            <a:ext cx="2967118" cy="960120"/>
          </a:xfrm>
          <a:prstGeom prst="rect">
            <a:avLst/>
          </a:prstGeom>
        </p:spPr>
      </p:pic>
      <p:pic>
        <p:nvPicPr>
          <p:cNvPr id="16" name="Image 3" descr="outputs/figures/poster/logos/logo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9856" y="5166360"/>
            <a:ext cx="1677371" cy="164592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563880" y="7498080"/>
            <a:ext cx="9467088" cy="11155680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Shape 12"/>
          <p:cNvSpPr/>
          <p:nvPr/>
        </p:nvSpPr>
        <p:spPr>
          <a:xfrm>
            <a:off x="984068" y="7909560"/>
            <a:ext cx="652725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3"/>
          <p:cNvSpPr txBox="1"/>
          <p:nvPr/>
        </p:nvSpPr>
        <p:spPr>
          <a:xfrm>
            <a:off x="984068" y="7909560"/>
            <a:ext cx="65272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600" dirty="0"/>
          </a:p>
        </p:txBody>
      </p:sp>
      <p:sp>
        <p:nvSpPr>
          <p:cNvPr id="21" name="Text 14"/>
          <p:cNvSpPr txBox="1"/>
          <p:nvPr/>
        </p:nvSpPr>
        <p:spPr>
          <a:xfrm>
            <a:off x="1770452" y="7854696"/>
            <a:ext cx="797668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aim</a:t>
            </a:r>
            <a:endParaRPr lang="en-US" sz="4800" dirty="0"/>
          </a:p>
        </p:txBody>
      </p:sp>
      <p:sp>
        <p:nvSpPr>
          <p:cNvPr id="22" name="Text 15"/>
          <p:cNvSpPr txBox="1"/>
          <p:nvPr/>
        </p:nvSpPr>
        <p:spPr>
          <a:xfrm>
            <a:off x="984069" y="8823959"/>
            <a:ext cx="8802188" cy="3841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Decades of </a:t>
            </a:r>
            <a:r>
              <a:rPr lang="en-US" sz="24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</a:t>
            </a: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studies have quantified tacrolimus pharmacology: in-vitro drug–drug interactions, CYP3A fractional contributions, pharmacogenetics, hematocrit partitioning, corticosteroid induction, inflammation, food effects…</a:t>
            </a:r>
          </a:p>
          <a:p>
            <a:pPr marL="0" indent="0">
              <a:lnSpc>
                <a:spcPct val="118000"/>
              </a:lnSpc>
              <a:buNone/>
            </a:pPr>
            <a:endParaRPr lang="en-US" sz="2400" dirty="0">
              <a:solidFill>
                <a:srgbClr val="1A22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18000"/>
              </a:lnSpc>
            </a:pP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population PK (PopPK) models encode only </a:t>
            </a:r>
            <a:r>
              <a:rPr lang="en-US" sz="24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empirically estimated covariates</a:t>
            </a: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identifying more would require very large, covariate-complete cohorts that rarely exist.</a:t>
            </a:r>
            <a:endParaRPr lang="en-US" sz="2400" dirty="0"/>
          </a:p>
          <a:p>
            <a:pPr marL="0" indent="0">
              <a:lnSpc>
                <a:spcPct val="118000"/>
              </a:lnSpc>
              <a:buNone/>
            </a:pPr>
            <a:endParaRPr lang="en-US" sz="2400" dirty="0"/>
          </a:p>
        </p:txBody>
      </p:sp>
      <p:sp>
        <p:nvSpPr>
          <p:cNvPr id="24" name="Shape 17"/>
          <p:cNvSpPr/>
          <p:nvPr/>
        </p:nvSpPr>
        <p:spPr>
          <a:xfrm>
            <a:off x="984069" y="12665414"/>
            <a:ext cx="8802188" cy="2925106"/>
          </a:xfrm>
          <a:prstGeom prst="roundRect">
            <a:avLst>
              <a:gd name="adj" fmla="val 4068"/>
            </a:avLst>
          </a:prstGeom>
          <a:solidFill>
            <a:srgbClr val="F1F4F9"/>
          </a:solidFill>
          <a:ln w="190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 18"/>
          <p:cNvSpPr txBox="1"/>
          <p:nvPr/>
        </p:nvSpPr>
        <p:spPr>
          <a:xfrm>
            <a:off x="1099458" y="12693612"/>
            <a:ext cx="8575014" cy="274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8000"/>
              </a:lnSpc>
            </a:pPr>
            <a:r>
              <a:rPr lang="en-US" sz="2400" b="1" dirty="0">
                <a:solidFill>
                  <a:srgbClr val="E64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questions.  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published knowledge be fused into a PopPK model via network diffusion?  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model estimate AUC better from sparse monitoring? 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generate better virtual patients for machine-learning training?</a:t>
            </a:r>
            <a:endParaRPr lang="en-US" sz="2400" dirty="0"/>
          </a:p>
        </p:txBody>
      </p:sp>
      <p:sp>
        <p:nvSpPr>
          <p:cNvPr id="26" name="Shape 19"/>
          <p:cNvSpPr/>
          <p:nvPr/>
        </p:nvSpPr>
        <p:spPr>
          <a:xfrm>
            <a:off x="984069" y="15773400"/>
            <a:ext cx="8802188" cy="2377440"/>
          </a:xfrm>
          <a:prstGeom prst="roundRect">
            <a:avLst>
              <a:gd name="adj" fmla="val 4615"/>
            </a:avLst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0"/>
          <p:cNvSpPr txBox="1"/>
          <p:nvPr/>
        </p:nvSpPr>
        <p:spPr>
          <a:xfrm>
            <a:off x="1258389" y="15956280"/>
            <a:ext cx="822625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NetPK is not a neural network.  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an ordinary nonlinear mixed-effects model — its novelty is that the covariate structure is selected and quantified by the literature, not estimated from the data.</a:t>
            </a:r>
            <a:endParaRPr lang="en-US" sz="2800" dirty="0"/>
          </a:p>
        </p:txBody>
      </p:sp>
      <p:sp>
        <p:nvSpPr>
          <p:cNvPr id="28" name="Shape 21"/>
          <p:cNvSpPr/>
          <p:nvPr/>
        </p:nvSpPr>
        <p:spPr>
          <a:xfrm>
            <a:off x="563880" y="19156680"/>
            <a:ext cx="9467088" cy="15727680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2"/>
          <p:cNvSpPr/>
          <p:nvPr/>
        </p:nvSpPr>
        <p:spPr>
          <a:xfrm>
            <a:off x="984068" y="19568160"/>
            <a:ext cx="652725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3"/>
          <p:cNvSpPr txBox="1"/>
          <p:nvPr/>
        </p:nvSpPr>
        <p:spPr>
          <a:xfrm>
            <a:off x="984068" y="19568160"/>
            <a:ext cx="65272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31" name="Text 24"/>
          <p:cNvSpPr txBox="1"/>
          <p:nvPr/>
        </p:nvSpPr>
        <p:spPr>
          <a:xfrm>
            <a:off x="1770452" y="19513296"/>
            <a:ext cx="797668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NetPK workflow</a:t>
            </a:r>
            <a:endParaRPr lang="en-US" sz="4400" dirty="0"/>
          </a:p>
        </p:txBody>
      </p:sp>
      <p:sp>
        <p:nvSpPr>
          <p:cNvPr id="32" name="Shape 25"/>
          <p:cNvSpPr/>
          <p:nvPr/>
        </p:nvSpPr>
        <p:spPr>
          <a:xfrm>
            <a:off x="984069" y="20528280"/>
            <a:ext cx="880218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Text 26"/>
          <p:cNvSpPr txBox="1"/>
          <p:nvPr/>
        </p:nvSpPr>
        <p:spPr>
          <a:xfrm>
            <a:off x="1099457" y="20674584"/>
            <a:ext cx="709414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 Formalize the literature as a network</a:t>
            </a:r>
            <a:endParaRPr lang="en-US" sz="3200" dirty="0"/>
          </a:p>
        </p:txBody>
      </p:sp>
      <p:sp>
        <p:nvSpPr>
          <p:cNvPr id="34" name="Shape 27"/>
          <p:cNvSpPr/>
          <p:nvPr/>
        </p:nvSpPr>
        <p:spPr>
          <a:xfrm>
            <a:off x="8193599" y="20692872"/>
            <a:ext cx="1449615" cy="530352"/>
          </a:xfrm>
          <a:prstGeom prst="roundRect">
            <a:avLst>
              <a:gd name="adj" fmla="val 5000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Text 28"/>
          <p:cNvSpPr txBox="1"/>
          <p:nvPr/>
        </p:nvSpPr>
        <p:spPr>
          <a:xfrm>
            <a:off x="8193599" y="20692872"/>
            <a:ext cx="14496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</a:t>
            </a:r>
            <a:endParaRPr lang="en-US" sz="2000" dirty="0"/>
          </a:p>
        </p:txBody>
      </p:sp>
      <p:sp>
        <p:nvSpPr>
          <p:cNvPr id="36" name="Text 29"/>
          <p:cNvSpPr txBox="1"/>
          <p:nvPr/>
        </p:nvSpPr>
        <p:spPr>
          <a:xfrm>
            <a:off x="1258389" y="21515832"/>
            <a:ext cx="82262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3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Drug-centered interaction graph; published confidence scores as edge weights.</a:t>
            </a:r>
            <a:endParaRPr lang="en-US" sz="2400" dirty="0"/>
          </a:p>
        </p:txBody>
      </p:sp>
      <p:sp>
        <p:nvSpPr>
          <p:cNvPr id="37" name="Shape 30"/>
          <p:cNvSpPr/>
          <p:nvPr/>
        </p:nvSpPr>
        <p:spPr>
          <a:xfrm>
            <a:off x="5021145" y="22750272"/>
            <a:ext cx="326362" cy="310896"/>
          </a:xfrm>
          <a:prstGeom prst="downArrow">
            <a:avLst/>
          </a:prstGeom>
          <a:solidFill>
            <a:srgbClr val="9AA6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1"/>
          <p:cNvSpPr/>
          <p:nvPr/>
        </p:nvSpPr>
        <p:spPr>
          <a:xfrm>
            <a:off x="984069" y="23134320"/>
            <a:ext cx="880218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2"/>
          <p:cNvSpPr txBox="1"/>
          <p:nvPr/>
        </p:nvSpPr>
        <p:spPr>
          <a:xfrm>
            <a:off x="1099457" y="23280624"/>
            <a:ext cx="709414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 Prioritize mechanisms by diffusion</a:t>
            </a:r>
            <a:endParaRPr lang="en-US" sz="3200" dirty="0"/>
          </a:p>
        </p:txBody>
      </p:sp>
      <p:sp>
        <p:nvSpPr>
          <p:cNvPr id="40" name="Shape 33"/>
          <p:cNvSpPr/>
          <p:nvPr/>
        </p:nvSpPr>
        <p:spPr>
          <a:xfrm>
            <a:off x="8193599" y="23298912"/>
            <a:ext cx="1449615" cy="530352"/>
          </a:xfrm>
          <a:prstGeom prst="roundRect">
            <a:avLst>
              <a:gd name="adj" fmla="val 5000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Text 34"/>
          <p:cNvSpPr txBox="1"/>
          <p:nvPr/>
        </p:nvSpPr>
        <p:spPr>
          <a:xfrm>
            <a:off x="8193599" y="23298912"/>
            <a:ext cx="14496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RWR</a:t>
            </a:r>
            <a:endParaRPr lang="en-US" sz="2000" dirty="0"/>
          </a:p>
        </p:txBody>
      </p:sp>
      <p:sp>
        <p:nvSpPr>
          <p:cNvPr id="42" name="Text 35"/>
          <p:cNvSpPr txBox="1"/>
          <p:nvPr/>
        </p:nvSpPr>
        <p:spPr>
          <a:xfrm>
            <a:off x="1258389" y="24121872"/>
            <a:ext cx="82262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3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Walk with Restart from the proteins in physical contact with the drug ranks every candidate mechanism.</a:t>
            </a:r>
            <a:endParaRPr lang="en-US" sz="2400" dirty="0"/>
          </a:p>
        </p:txBody>
      </p:sp>
      <p:sp>
        <p:nvSpPr>
          <p:cNvPr id="43" name="Shape 36"/>
          <p:cNvSpPr/>
          <p:nvPr/>
        </p:nvSpPr>
        <p:spPr>
          <a:xfrm>
            <a:off x="5021145" y="25356312"/>
            <a:ext cx="326362" cy="310896"/>
          </a:xfrm>
          <a:prstGeom prst="downArrow">
            <a:avLst/>
          </a:prstGeom>
          <a:solidFill>
            <a:srgbClr val="9AA6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37"/>
          <p:cNvSpPr/>
          <p:nvPr/>
        </p:nvSpPr>
        <p:spPr>
          <a:xfrm>
            <a:off x="984069" y="25740360"/>
            <a:ext cx="880218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5" name="Text 38"/>
          <p:cNvSpPr txBox="1"/>
          <p:nvPr/>
        </p:nvSpPr>
        <p:spPr>
          <a:xfrm>
            <a:off x="1099457" y="25886664"/>
            <a:ext cx="709414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 Encode literature-fixed modules</a:t>
            </a:r>
            <a:endParaRPr lang="en-US" sz="3200" dirty="0"/>
          </a:p>
        </p:txBody>
      </p:sp>
      <p:sp>
        <p:nvSpPr>
          <p:cNvPr id="46" name="Shape 39"/>
          <p:cNvSpPr/>
          <p:nvPr/>
        </p:nvSpPr>
        <p:spPr>
          <a:xfrm>
            <a:off x="8193599" y="25904952"/>
            <a:ext cx="1449615" cy="530352"/>
          </a:xfrm>
          <a:prstGeom prst="roundRect">
            <a:avLst>
              <a:gd name="adj" fmla="val 5000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0"/>
          <p:cNvSpPr txBox="1"/>
          <p:nvPr/>
        </p:nvSpPr>
        <p:spPr>
          <a:xfrm>
            <a:off x="8193599" y="25904952"/>
            <a:ext cx="14496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nlmixr2</a:t>
            </a:r>
            <a:endParaRPr lang="en-US" sz="2000" dirty="0"/>
          </a:p>
        </p:txBody>
      </p:sp>
      <p:sp>
        <p:nvSpPr>
          <p:cNvPr id="48" name="Text 41"/>
          <p:cNvSpPr txBox="1"/>
          <p:nvPr/>
        </p:nvSpPr>
        <p:spPr>
          <a:xfrm>
            <a:off x="1258389" y="26591112"/>
            <a:ext cx="82262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3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Retained mechanisms become fixed covariate modules; only baseline PK parameters are estimated (study 1, n = 169), then locked.</a:t>
            </a:r>
            <a:endParaRPr lang="en-US" sz="2400" dirty="0"/>
          </a:p>
        </p:txBody>
      </p:sp>
      <p:sp>
        <p:nvSpPr>
          <p:cNvPr id="49" name="Shape 42"/>
          <p:cNvSpPr/>
          <p:nvPr/>
        </p:nvSpPr>
        <p:spPr>
          <a:xfrm>
            <a:off x="5021145" y="27962352"/>
            <a:ext cx="326362" cy="310896"/>
          </a:xfrm>
          <a:prstGeom prst="downArrow">
            <a:avLst/>
          </a:prstGeom>
          <a:solidFill>
            <a:srgbClr val="9AA6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0" name="Shape 43"/>
          <p:cNvSpPr/>
          <p:nvPr/>
        </p:nvSpPr>
        <p:spPr>
          <a:xfrm>
            <a:off x="984069" y="28346400"/>
            <a:ext cx="880218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1" name="Text 44"/>
          <p:cNvSpPr txBox="1"/>
          <p:nvPr/>
        </p:nvSpPr>
        <p:spPr>
          <a:xfrm>
            <a:off x="1099457" y="28492704"/>
            <a:ext cx="709414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 Evaluate under sparse sampling</a:t>
            </a:r>
            <a:endParaRPr lang="en-US" sz="3200" dirty="0"/>
          </a:p>
        </p:txBody>
      </p:sp>
      <p:sp>
        <p:nvSpPr>
          <p:cNvPr id="52" name="Shape 45"/>
          <p:cNvSpPr/>
          <p:nvPr/>
        </p:nvSpPr>
        <p:spPr>
          <a:xfrm>
            <a:off x="8193599" y="28510992"/>
            <a:ext cx="1449615" cy="530352"/>
          </a:xfrm>
          <a:prstGeom prst="roundRect">
            <a:avLst>
              <a:gd name="adj" fmla="val 5000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3" name="Text 46"/>
          <p:cNvSpPr txBox="1"/>
          <p:nvPr/>
        </p:nvSpPr>
        <p:spPr>
          <a:xfrm>
            <a:off x="8193599" y="28510992"/>
            <a:ext cx="14496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mapbayr</a:t>
            </a:r>
            <a:endParaRPr lang="en-US" sz="2000" dirty="0"/>
          </a:p>
        </p:txBody>
      </p:sp>
      <p:sp>
        <p:nvSpPr>
          <p:cNvPr id="54" name="Text 47"/>
          <p:cNvSpPr txBox="1"/>
          <p:nvPr/>
        </p:nvSpPr>
        <p:spPr>
          <a:xfrm>
            <a:off x="1258389" y="29333952"/>
            <a:ext cx="82262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3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Bayesian AUC estimation from C0, C0+C1, C0+C1+C3 in an independent trial (study 2, n = 76 profiles), no refitting.</a:t>
            </a:r>
            <a:endParaRPr lang="en-US" sz="2400" dirty="0"/>
          </a:p>
        </p:txBody>
      </p:sp>
      <p:sp>
        <p:nvSpPr>
          <p:cNvPr id="55" name="Shape 48"/>
          <p:cNvSpPr/>
          <p:nvPr/>
        </p:nvSpPr>
        <p:spPr>
          <a:xfrm>
            <a:off x="5021145" y="30568392"/>
            <a:ext cx="326362" cy="310896"/>
          </a:xfrm>
          <a:prstGeom prst="downArrow">
            <a:avLst/>
          </a:prstGeom>
          <a:solidFill>
            <a:srgbClr val="9AA6B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49"/>
          <p:cNvSpPr/>
          <p:nvPr/>
        </p:nvSpPr>
        <p:spPr>
          <a:xfrm>
            <a:off x="984069" y="30952440"/>
            <a:ext cx="880218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7" name="Text 50"/>
          <p:cNvSpPr txBox="1"/>
          <p:nvPr/>
        </p:nvSpPr>
        <p:spPr>
          <a:xfrm>
            <a:off x="1099457" y="31098744"/>
            <a:ext cx="709414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 Reuse as a virtual-patient generator</a:t>
            </a:r>
            <a:endParaRPr lang="en-US" sz="3200" dirty="0"/>
          </a:p>
        </p:txBody>
      </p:sp>
      <p:sp>
        <p:nvSpPr>
          <p:cNvPr id="58" name="Shape 51"/>
          <p:cNvSpPr/>
          <p:nvPr/>
        </p:nvSpPr>
        <p:spPr>
          <a:xfrm>
            <a:off x="8193599" y="31117032"/>
            <a:ext cx="1449615" cy="530352"/>
          </a:xfrm>
          <a:prstGeom prst="roundRect">
            <a:avLst>
              <a:gd name="adj" fmla="val 5000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Text 52"/>
          <p:cNvSpPr txBox="1"/>
          <p:nvPr/>
        </p:nvSpPr>
        <p:spPr>
          <a:xfrm>
            <a:off x="8193599" y="31117032"/>
            <a:ext cx="14496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XGBoost</a:t>
            </a:r>
            <a:endParaRPr lang="en-US" sz="2000" dirty="0"/>
          </a:p>
        </p:txBody>
      </p:sp>
      <p:sp>
        <p:nvSpPr>
          <p:cNvPr id="60" name="Text 53"/>
          <p:cNvSpPr txBox="1"/>
          <p:nvPr/>
        </p:nvSpPr>
        <p:spPr>
          <a:xfrm>
            <a:off x="1258389" y="31939992"/>
            <a:ext cx="82262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3A4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 biologically constrained virtual patients train ML AUC estimators, evaluated on the real external profiles.</a:t>
            </a:r>
            <a:endParaRPr lang="en-US" sz="2400" dirty="0"/>
          </a:p>
        </p:txBody>
      </p:sp>
      <p:sp>
        <p:nvSpPr>
          <p:cNvPr id="62" name="Text 55"/>
          <p:cNvSpPr txBox="1"/>
          <p:nvPr/>
        </p:nvSpPr>
        <p:spPr>
          <a:xfrm>
            <a:off x="984069" y="33278505"/>
            <a:ext cx="8802188" cy="1289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point: </a:t>
            </a: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(PCCP) is the development dataset of both NetPK and the reference Woillard 2011 estimator — study 1 comparisons are internal for both models; all conclusions rest on the external study 2 (AADAPT).</a:t>
            </a:r>
            <a:endParaRPr lang="en-US" sz="2000" dirty="0"/>
          </a:p>
        </p:txBody>
      </p:sp>
      <p:sp>
        <p:nvSpPr>
          <p:cNvPr id="63" name="Shape 56"/>
          <p:cNvSpPr/>
          <p:nvPr/>
        </p:nvSpPr>
        <p:spPr>
          <a:xfrm>
            <a:off x="563880" y="35387280"/>
            <a:ext cx="9467088" cy="5496586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4" name="Shape 57"/>
          <p:cNvSpPr/>
          <p:nvPr/>
        </p:nvSpPr>
        <p:spPr>
          <a:xfrm>
            <a:off x="984068" y="35798760"/>
            <a:ext cx="652725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Text 58"/>
          <p:cNvSpPr txBox="1"/>
          <p:nvPr/>
        </p:nvSpPr>
        <p:spPr>
          <a:xfrm>
            <a:off x="984068" y="35798760"/>
            <a:ext cx="65272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600" dirty="0"/>
          </a:p>
        </p:txBody>
      </p:sp>
      <p:sp>
        <p:nvSpPr>
          <p:cNvPr id="66" name="Text 59"/>
          <p:cNvSpPr txBox="1"/>
          <p:nvPr/>
        </p:nvSpPr>
        <p:spPr>
          <a:xfrm>
            <a:off x="1770452" y="35743896"/>
            <a:ext cx="797668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bedside</a:t>
            </a:r>
            <a:endParaRPr lang="en-US" sz="4800" dirty="0"/>
          </a:p>
        </p:txBody>
      </p:sp>
      <p:sp>
        <p:nvSpPr>
          <p:cNvPr id="67" name="Text 60"/>
          <p:cNvSpPr txBox="1"/>
          <p:nvPr/>
        </p:nvSpPr>
        <p:spPr>
          <a:xfrm>
            <a:off x="984069" y="36667440"/>
            <a:ext cx="8802188" cy="4489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spcAft>
                <a:spcPts val="1400"/>
              </a:spcAft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exactly like any Bayesian estimator: enter the dosing history, the available concentrations (a single trough suffices) and routine covariates; the model returns the interdose AUC and the dose reaching the target.</a:t>
            </a:r>
            <a:endParaRPr lang="en-US" sz="280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extra sampling, no covariates beyond routine transplant care — and a lower risk of overestimating exposure in prolonged-release patients monitored by trough only.</a:t>
            </a:r>
            <a:endParaRPr lang="en-US" sz="2800" dirty="0"/>
          </a:p>
        </p:txBody>
      </p:sp>
      <p:sp>
        <p:nvSpPr>
          <p:cNvPr id="68" name="Shape 61"/>
          <p:cNvSpPr/>
          <p:nvPr/>
        </p:nvSpPr>
        <p:spPr>
          <a:xfrm>
            <a:off x="10533888" y="7498080"/>
            <a:ext cx="9208008" cy="14081760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9" name="Shape 62"/>
          <p:cNvSpPr/>
          <p:nvPr/>
        </p:nvSpPr>
        <p:spPr>
          <a:xfrm>
            <a:off x="10945368" y="7909560"/>
            <a:ext cx="621792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Text 63"/>
          <p:cNvSpPr txBox="1"/>
          <p:nvPr/>
        </p:nvSpPr>
        <p:spPr>
          <a:xfrm>
            <a:off x="10945368" y="790956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600" dirty="0"/>
          </a:p>
        </p:txBody>
      </p:sp>
      <p:sp>
        <p:nvSpPr>
          <p:cNvPr id="71" name="Text 64"/>
          <p:cNvSpPr txBox="1"/>
          <p:nvPr/>
        </p:nvSpPr>
        <p:spPr>
          <a:xfrm>
            <a:off x="11731752" y="7854696"/>
            <a:ext cx="7598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network retains</a:t>
            </a:r>
            <a:endParaRPr lang="en-US" sz="4800" dirty="0"/>
          </a:p>
        </p:txBody>
      </p:sp>
      <p:pic>
        <p:nvPicPr>
          <p:cNvPr id="72" name="Image 5" descr="outputs/figures/poster/Poster_netwo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5368" y="8869680"/>
            <a:ext cx="8385048" cy="5737138"/>
          </a:xfrm>
          <a:prstGeom prst="rect">
            <a:avLst/>
          </a:prstGeom>
        </p:spPr>
      </p:pic>
      <p:sp>
        <p:nvSpPr>
          <p:cNvPr id="73" name="Text 65"/>
          <p:cNvSpPr txBox="1"/>
          <p:nvPr/>
        </p:nvSpPr>
        <p:spPr>
          <a:xfrm>
            <a:off x="10945368" y="14743978"/>
            <a:ext cx="8385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Tacrolimus-centered network: node size = RWR score, edge width = STRING confidence, color = module decision.</a:t>
            </a:r>
            <a:endParaRPr lang="en-US" sz="2400" dirty="0"/>
          </a:p>
        </p:txBody>
      </p:sp>
      <p:sp>
        <p:nvSpPr>
          <p:cNvPr id="74" name="Shape 66"/>
          <p:cNvSpPr/>
          <p:nvPr/>
        </p:nvSpPr>
        <p:spPr>
          <a:xfrm>
            <a:off x="10945368" y="15658378"/>
            <a:ext cx="8385048" cy="2880360"/>
          </a:xfrm>
          <a:prstGeom prst="roundRect">
            <a:avLst>
              <a:gd name="adj" fmla="val 3810"/>
            </a:avLst>
          </a:prstGeom>
          <a:solidFill>
            <a:srgbClr val="F1F4F9"/>
          </a:solidFill>
          <a:ln w="190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5" name="Text 67"/>
          <p:cNvSpPr txBox="1"/>
          <p:nvPr/>
        </p:nvSpPr>
        <p:spPr>
          <a:xfrm>
            <a:off x="11219688" y="15841258"/>
            <a:ext cx="7836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pre-specified selection criteria</a:t>
            </a:r>
            <a:endParaRPr lang="en-US" sz="2800" dirty="0"/>
          </a:p>
        </p:txBody>
      </p:sp>
      <p:sp>
        <p:nvSpPr>
          <p:cNvPr id="76" name="Text 68"/>
          <p:cNvSpPr txBox="1"/>
          <p:nvPr/>
        </p:nvSpPr>
        <p:spPr>
          <a:xfrm>
            <a:off x="11219688" y="16389898"/>
            <a:ext cx="783640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 a quantitative, literature-supported effect size exists;  (ii) a routinely measurable clinical covariate carries the mechanism;  (iii) that covariate is available and non-redundant in the target datasets.</a:t>
            </a:r>
            <a:endParaRPr lang="en-US" sz="2800" dirty="0"/>
          </a:p>
        </p:txBody>
      </p:sp>
      <p:sp>
        <p:nvSpPr>
          <p:cNvPr id="77" name="Text 69"/>
          <p:cNvSpPr txBox="1"/>
          <p:nvPr/>
        </p:nvSpPr>
        <p:spPr>
          <a:xfrm>
            <a:off x="10945368" y="18721618"/>
            <a:ext cx="838504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 alone decides nothing: </a:t>
            </a: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NR1I2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ranks #2 but has no targeted routine covariate (excluded); </a:t>
            </a: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IL-6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credible but unharmonized here (future module via CRP); </a:t>
            </a: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ABCB1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redundant with CYP3A in vivo (excluded); </a:t>
            </a: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NR3C1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enters through the corticosteroid dose (encoded).</a:t>
            </a:r>
            <a:endParaRPr lang="en-US" sz="2800" dirty="0"/>
          </a:p>
        </p:txBody>
      </p:sp>
      <p:sp>
        <p:nvSpPr>
          <p:cNvPr id="78" name="Shape 70"/>
          <p:cNvSpPr/>
          <p:nvPr/>
        </p:nvSpPr>
        <p:spPr>
          <a:xfrm>
            <a:off x="10533888" y="22082760"/>
            <a:ext cx="9208008" cy="10673181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9" name="Shape 71"/>
          <p:cNvSpPr/>
          <p:nvPr/>
        </p:nvSpPr>
        <p:spPr>
          <a:xfrm>
            <a:off x="10945368" y="22494240"/>
            <a:ext cx="621792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0" name="Text 72"/>
          <p:cNvSpPr txBox="1"/>
          <p:nvPr/>
        </p:nvSpPr>
        <p:spPr>
          <a:xfrm>
            <a:off x="10945368" y="224942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600" dirty="0"/>
          </a:p>
        </p:txBody>
      </p:sp>
      <p:sp>
        <p:nvSpPr>
          <p:cNvPr id="81" name="Text 73"/>
          <p:cNvSpPr txBox="1"/>
          <p:nvPr/>
        </p:nvSpPr>
        <p:spPr>
          <a:xfrm>
            <a:off x="11731752" y="22439376"/>
            <a:ext cx="7598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literature-fixed modules</a:t>
            </a:r>
            <a:endParaRPr lang="en-US" sz="4800" dirty="0"/>
          </a:p>
        </p:txBody>
      </p:sp>
      <p:graphicFrame>
        <p:nvGraphicFramePr>
          <p:cNvPr id="8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945368" y="23454360"/>
          <a:ext cx="8385048" cy="6059424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7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Mechanism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Literature-fixed encoding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CYP3A5 genotype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 × (0.95 + 0.275·CYP) — fractional metabolism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Hematocrit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exp(±1.5·(HCT − 0.33)) on CL and V1 — partitioning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Corticosteroids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 × 1.575 above 25 mg/day prednisone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 × (age/50)^−0.10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Formulation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Separate transit constants; F = 0.825 (prolonged release)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composition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V2 = V2,lean + fat mass × 16.5 (Janmahasatian)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3" name="Text 74"/>
          <p:cNvSpPr txBox="1"/>
          <p:nvPr/>
        </p:nvSpPr>
        <p:spPr>
          <a:xfrm>
            <a:off x="10945368" y="29708856"/>
            <a:ext cx="8385048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coefficients is estimated from the study data. 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Magnitudes converge with the comparator for hematocrit but diverge for CYP3A5 (×1.29 literature vs ×2.0 estimated) — quantifying how much of an empirical covariate effect is mechanism vs absorbed correlation.</a:t>
            </a:r>
            <a:endParaRPr lang="en-US" sz="2800" dirty="0"/>
          </a:p>
        </p:txBody>
      </p:sp>
      <p:sp>
        <p:nvSpPr>
          <p:cNvPr id="84" name="Shape 75"/>
          <p:cNvSpPr/>
          <p:nvPr/>
        </p:nvSpPr>
        <p:spPr>
          <a:xfrm>
            <a:off x="10533888" y="33167421"/>
            <a:ext cx="9208008" cy="7583311"/>
          </a:xfrm>
          <a:prstGeom prst="roundRect">
            <a:avLst>
              <a:gd name="adj" fmla="val 2140"/>
            </a:avLst>
          </a:prstGeom>
          <a:solidFill>
            <a:srgbClr val="3C5488"/>
          </a:solidFill>
          <a:ln w="31750">
            <a:solidFill>
              <a:srgbClr val="3C548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5" name="Text 76"/>
          <p:cNvSpPr txBox="1"/>
          <p:nvPr/>
        </p:nvSpPr>
        <p:spPr>
          <a:xfrm>
            <a:off x="10945368" y="33784032"/>
            <a:ext cx="8385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messages</a:t>
            </a:r>
            <a:endParaRPr lang="en-US" sz="4800" dirty="0"/>
          </a:p>
        </p:txBody>
      </p:sp>
      <p:sp>
        <p:nvSpPr>
          <p:cNvPr id="86" name="Text 77"/>
          <p:cNvSpPr txBox="1"/>
          <p:nvPr/>
        </p:nvSpPr>
        <p:spPr>
          <a:xfrm>
            <a:off x="10945368" y="34606992"/>
            <a:ext cx="8385048" cy="627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lnSpc>
                <a:spcPct val="125000"/>
              </a:lnSpc>
              <a:spcAft>
                <a:spcPts val="1600"/>
              </a:spcAft>
              <a:buSzPct val="100000"/>
              <a:buChar char="●"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knowledge can be transferred into standard, fully interpretable PopPK models through a reproducible network recipe.</a:t>
            </a:r>
            <a:endParaRPr lang="en-US" sz="3200" dirty="0"/>
          </a:p>
          <a:p>
            <a:pPr marL="304800" indent="-304800">
              <a:lnSpc>
                <a:spcPct val="125000"/>
              </a:lnSpc>
              <a:spcAft>
                <a:spcPts val="1600"/>
              </a:spcAft>
              <a:buSzPct val="100000"/>
              <a:buChar char="●"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gains are modest but real: better prolonged-release trough-only estimation, corrected bias, stronger sparse-sampling ML training.</a:t>
            </a:r>
          </a:p>
          <a:p>
            <a:pPr marL="304800" indent="-304800">
              <a:lnSpc>
                <a:spcPct val="125000"/>
              </a:lnSpc>
              <a:spcAft>
                <a:spcPts val="1600"/>
              </a:spcAft>
              <a:buSzPct val="100000"/>
              <a:buChar char="●"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be applicable for the extrapolation to special populations</a:t>
            </a:r>
            <a:endParaRPr lang="en-US" sz="3200" dirty="0"/>
          </a:p>
        </p:txBody>
      </p:sp>
      <p:sp>
        <p:nvSpPr>
          <p:cNvPr id="87" name="Shape 78"/>
          <p:cNvSpPr/>
          <p:nvPr/>
        </p:nvSpPr>
        <p:spPr>
          <a:xfrm>
            <a:off x="20244816" y="7498080"/>
            <a:ext cx="9208008" cy="14630400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8" name="Shape 79"/>
          <p:cNvSpPr/>
          <p:nvPr/>
        </p:nvSpPr>
        <p:spPr>
          <a:xfrm>
            <a:off x="20656296" y="7909560"/>
            <a:ext cx="621792" cy="621792"/>
          </a:xfrm>
          <a:prstGeom prst="ellipse">
            <a:avLst/>
          </a:prstGeom>
          <a:solidFill>
            <a:srgbClr val="3C548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9" name="Text 80"/>
          <p:cNvSpPr txBox="1"/>
          <p:nvPr/>
        </p:nvSpPr>
        <p:spPr>
          <a:xfrm>
            <a:off x="20656296" y="790956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600" dirty="0"/>
          </a:p>
        </p:txBody>
      </p:sp>
      <p:sp>
        <p:nvSpPr>
          <p:cNvPr id="90" name="Text 81"/>
          <p:cNvSpPr txBox="1"/>
          <p:nvPr/>
        </p:nvSpPr>
        <p:spPr>
          <a:xfrm>
            <a:off x="21442680" y="7854696"/>
            <a:ext cx="7598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results (study 2)</a:t>
            </a:r>
            <a:endParaRPr lang="en-US" sz="4800" dirty="0"/>
          </a:p>
        </p:txBody>
      </p:sp>
      <p:pic>
        <p:nvPicPr>
          <p:cNvPr id="91" name="Image 6" descr="outputs/figures/poster/Poster_result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56296" y="8869680"/>
            <a:ext cx="8385048" cy="4537791"/>
          </a:xfrm>
          <a:prstGeom prst="rect">
            <a:avLst/>
          </a:prstGeom>
        </p:spPr>
      </p:pic>
      <p:sp>
        <p:nvSpPr>
          <p:cNvPr id="92" name="Shape 82"/>
          <p:cNvSpPr/>
          <p:nvPr/>
        </p:nvSpPr>
        <p:spPr>
          <a:xfrm>
            <a:off x="20656296" y="13681790"/>
            <a:ext cx="4009644" cy="2159467"/>
          </a:xfrm>
          <a:prstGeom prst="roundRect">
            <a:avLst>
              <a:gd name="adj" fmla="val 6154"/>
            </a:avLst>
          </a:prstGeom>
          <a:solidFill>
            <a:srgbClr val="F1F4F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3" name="Text 83"/>
          <p:cNvSpPr txBox="1"/>
          <p:nvPr/>
        </p:nvSpPr>
        <p:spPr>
          <a:xfrm>
            <a:off x="20884896" y="13818950"/>
            <a:ext cx="3552444" cy="1643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release, trough only — absolute AUC error </a:t>
            </a:r>
          </a:p>
          <a:p>
            <a:pPr marL="0" indent="0">
              <a:lnSpc>
                <a:spcPct val="105000"/>
              </a:lnSpc>
              <a:buNone/>
            </a:pPr>
            <a:b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b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(% within ±20%: 64.3 → 83.3)</a:t>
            </a:r>
            <a:endParaRPr lang="en-US" sz="2000" dirty="0"/>
          </a:p>
        </p:txBody>
      </p:sp>
      <p:sp>
        <p:nvSpPr>
          <p:cNvPr id="94" name="Text 84"/>
          <p:cNvSpPr txBox="1"/>
          <p:nvPr/>
        </p:nvSpPr>
        <p:spPr>
          <a:xfrm>
            <a:off x="20884896" y="14557000"/>
            <a:ext cx="3552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64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18.9% → 15.5%</a:t>
            </a:r>
            <a:endParaRPr lang="en-US" sz="4000" dirty="0"/>
          </a:p>
        </p:txBody>
      </p:sp>
      <p:sp>
        <p:nvSpPr>
          <p:cNvPr id="95" name="Shape 85"/>
          <p:cNvSpPr/>
          <p:nvPr/>
        </p:nvSpPr>
        <p:spPr>
          <a:xfrm>
            <a:off x="25031700" y="13681790"/>
            <a:ext cx="4009644" cy="2159467"/>
          </a:xfrm>
          <a:prstGeom prst="roundRect">
            <a:avLst>
              <a:gd name="adj" fmla="val 6154"/>
            </a:avLst>
          </a:prstGeom>
          <a:solidFill>
            <a:srgbClr val="F1F4F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6" name="Text 86"/>
          <p:cNvSpPr txBox="1"/>
          <p:nvPr/>
        </p:nvSpPr>
        <p:spPr>
          <a:xfrm>
            <a:off x="25260300" y="13818951"/>
            <a:ext cx="35524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bias corrected (mean relative error)</a:t>
            </a:r>
            <a:endParaRPr lang="en-US" sz="2000" dirty="0"/>
          </a:p>
        </p:txBody>
      </p:sp>
      <p:sp>
        <p:nvSpPr>
          <p:cNvPr id="97" name="Text 87"/>
          <p:cNvSpPr txBox="1"/>
          <p:nvPr/>
        </p:nvSpPr>
        <p:spPr>
          <a:xfrm>
            <a:off x="25260300" y="14557000"/>
            <a:ext cx="3552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64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+9.6% → −2.5%</a:t>
            </a:r>
            <a:endParaRPr lang="en-US" sz="4000" dirty="0"/>
          </a:p>
        </p:txBody>
      </p:sp>
      <p:graphicFrame>
        <p:nvGraphicFramePr>
          <p:cNvPr id="98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765589"/>
              </p:ext>
            </p:extLst>
          </p:nvPr>
        </p:nvGraphicFramePr>
        <p:xfrm>
          <a:off x="20656296" y="16095157"/>
          <a:ext cx="8385048" cy="3438144"/>
        </p:xfrm>
        <a:graphic>
          <a:graphicData uri="http://schemas.openxmlformats.org/drawingml/2006/table">
            <a:tbl>
              <a:tblPr/>
              <a:tblGrid>
                <a:gridCol w="3264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within ±20% of observed AUC (n = 73)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C0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C0+C1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C0+C1+C3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4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MAP-BE / comparator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71.2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76.7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87.7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MAP-BE / NetPK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78.1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74.0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90.4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XGB / comparator-gen.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71.2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75.3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89.0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XGB / NetPK-gen.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74.0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E64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82.2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21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90.4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9" name="Text 88"/>
          <p:cNvSpPr txBox="1"/>
          <p:nvPr/>
        </p:nvSpPr>
        <p:spPr>
          <a:xfrm>
            <a:off x="20656296" y="19889917"/>
            <a:ext cx="83850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73 daytime external profiles, same metrics; the reference AUC only scores predictions. Simulation-trained XGBoost matches or beats Bayesian estimation at every strategy; the NetPK generator adds most under sparse two-sample monitoring.</a:t>
            </a:r>
            <a:endParaRPr lang="en-US" sz="2400" dirty="0"/>
          </a:p>
        </p:txBody>
      </p:sp>
      <p:sp>
        <p:nvSpPr>
          <p:cNvPr id="100" name="Shape 89"/>
          <p:cNvSpPr/>
          <p:nvPr/>
        </p:nvSpPr>
        <p:spPr>
          <a:xfrm>
            <a:off x="20244816" y="22631400"/>
            <a:ext cx="9208008" cy="7600381"/>
          </a:xfrm>
          <a:prstGeom prst="roundRect">
            <a:avLst>
              <a:gd name="adj" fmla="val 1787"/>
            </a:avLst>
          </a:prstGeom>
          <a:solidFill>
            <a:srgbClr val="FFFFFF"/>
          </a:solidFill>
          <a:ln w="38100">
            <a:solidFill>
              <a:srgbClr val="E64B3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1" name="Shape 90"/>
          <p:cNvSpPr/>
          <p:nvPr/>
        </p:nvSpPr>
        <p:spPr>
          <a:xfrm>
            <a:off x="20656296" y="23042880"/>
            <a:ext cx="621792" cy="621792"/>
          </a:xfrm>
          <a:prstGeom prst="ellipse">
            <a:avLst/>
          </a:prstGeom>
          <a:solidFill>
            <a:srgbClr val="E64B3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2" name="Text 91"/>
          <p:cNvSpPr txBox="1"/>
          <p:nvPr/>
        </p:nvSpPr>
        <p:spPr>
          <a:xfrm>
            <a:off x="20656296" y="2304288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600" dirty="0"/>
          </a:p>
        </p:txBody>
      </p:sp>
      <p:sp>
        <p:nvSpPr>
          <p:cNvPr id="103" name="Text 92"/>
          <p:cNvSpPr txBox="1"/>
          <p:nvPr/>
        </p:nvSpPr>
        <p:spPr>
          <a:xfrm>
            <a:off x="21442680" y="22988016"/>
            <a:ext cx="7598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E64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NetPK as a foundation</a:t>
            </a:r>
            <a:endParaRPr lang="en-US" sz="4800" dirty="0"/>
          </a:p>
        </p:txBody>
      </p:sp>
      <p:sp>
        <p:nvSpPr>
          <p:cNvPr id="104" name="Text 93"/>
          <p:cNvSpPr txBox="1"/>
          <p:nvPr/>
        </p:nvSpPr>
        <p:spPr>
          <a:xfrm>
            <a:off x="20656296" y="23911560"/>
            <a:ext cx="8385048" cy="6202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lnSpc>
                <a:spcPct val="122000"/>
              </a:lnSpc>
              <a:buSzPct val="100000"/>
              <a:buChar char="▪"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drugs, same recipe.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Mycophenolate, everolimus, voriconazole — any drug with a documented ADME network.</a:t>
            </a:r>
            <a:endParaRPr lang="en-US" sz="2800" dirty="0"/>
          </a:p>
          <a:p>
            <a:pPr marL="304800" indent="-304800">
              <a:lnSpc>
                <a:spcPct val="122000"/>
              </a:lnSpc>
              <a:buSzPct val="100000"/>
              <a:buChar char="▪"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modules.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Inflammation (CRP), assay-error layer, chronopharmacology of night dosing.</a:t>
            </a:r>
            <a:endParaRPr lang="en-US" sz="2800" dirty="0"/>
          </a:p>
          <a:p>
            <a:pPr marL="304800" indent="-304800">
              <a:lnSpc>
                <a:spcPct val="122000"/>
              </a:lnSpc>
              <a:buSzPct val="100000"/>
              <a:buChar char="▪"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Calibrated uncertainty.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Propagating literature coefficient uncertainty into individual AUC intervals.</a:t>
            </a:r>
            <a:endParaRPr lang="en-US" sz="2800" dirty="0"/>
          </a:p>
          <a:p>
            <a:pPr marL="304800" indent="-304800">
              <a:lnSpc>
                <a:spcPct val="122000"/>
              </a:lnSpc>
              <a:buSzPct val="100000"/>
              <a:buChar char="▪"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evidence.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Module ablation, weaker baseline models, prospective validation of dose adjustment.</a:t>
            </a:r>
            <a:endParaRPr lang="en-US" sz="2800" dirty="0"/>
          </a:p>
          <a:p>
            <a:pPr marL="304800" indent="-304800">
              <a:lnSpc>
                <a:spcPct val="122000"/>
              </a:lnSpc>
              <a:buSzPct val="100000"/>
              <a:buChar char="▪"/>
            </a:pPr>
            <a:r>
              <a:rPr lang="en-US" sz="28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AI-ready virtual populations.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Biologically constrained synthetic cohorts for digital-health and ML pipelines.</a:t>
            </a:r>
            <a:endParaRPr lang="en-US" sz="2800" dirty="0"/>
          </a:p>
        </p:txBody>
      </p:sp>
      <p:sp>
        <p:nvSpPr>
          <p:cNvPr id="105" name="Shape 94"/>
          <p:cNvSpPr/>
          <p:nvPr/>
        </p:nvSpPr>
        <p:spPr>
          <a:xfrm>
            <a:off x="20244816" y="30803088"/>
            <a:ext cx="9208008" cy="5798111"/>
          </a:xfrm>
          <a:prstGeom prst="roundRect">
            <a:avLst>
              <a:gd name="adj" fmla="val 1933"/>
            </a:avLst>
          </a:prstGeom>
          <a:solidFill>
            <a:srgbClr val="F1F4F9"/>
          </a:solidFill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6" name="Text 95"/>
          <p:cNvSpPr txBox="1"/>
          <p:nvPr/>
        </p:nvSpPr>
        <p:spPr>
          <a:xfrm>
            <a:off x="20656296" y="31168848"/>
            <a:ext cx="8385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&amp; reproducibility</a:t>
            </a:r>
            <a:endParaRPr lang="en-US" sz="4400" dirty="0"/>
          </a:p>
        </p:txBody>
      </p:sp>
      <p:sp>
        <p:nvSpPr>
          <p:cNvPr id="107" name="Text 96"/>
          <p:cNvSpPr txBox="1"/>
          <p:nvPr/>
        </p:nvSpPr>
        <p:spPr>
          <a:xfrm>
            <a:off x="20656296" y="32037528"/>
            <a:ext cx="8385048" cy="4832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spcAft>
                <a:spcPts val="1800"/>
              </a:spcAft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by the French government through the France 2030 program (PEPR Santé Numérique, DIGPHAT project), managed by the Agence Nationale de la Recherche, grant ANR-22-PESN-0017.</a:t>
            </a:r>
            <a:endParaRPr lang="en-US" sz="2800" dirty="0"/>
          </a:p>
          <a:p>
            <a:pPr marL="0" indent="0">
              <a:lnSpc>
                <a:spcPct val="118000"/>
              </a:lnSpc>
              <a:spcAft>
                <a:spcPts val="1800"/>
              </a:spcAft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annotated R pipeline — network construction and RWR, executable model codes, Bayesian evaluation, virtual-patient generation, machine learning, SHAP — reproduces every number on this poster.</a:t>
            </a:r>
            <a:endParaRPr lang="en-US" sz="2800" dirty="0"/>
          </a:p>
        </p:txBody>
      </p:sp>
      <p:sp>
        <p:nvSpPr>
          <p:cNvPr id="108" name="Shape 97"/>
          <p:cNvSpPr/>
          <p:nvPr/>
        </p:nvSpPr>
        <p:spPr>
          <a:xfrm>
            <a:off x="0" y="41367343"/>
            <a:ext cx="30275784" cy="143572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9" name="Shape 98"/>
          <p:cNvSpPr/>
          <p:nvPr/>
        </p:nvSpPr>
        <p:spPr>
          <a:xfrm>
            <a:off x="0" y="41522904"/>
            <a:ext cx="30275784" cy="0"/>
          </a:xfrm>
          <a:prstGeom prst="line">
            <a:avLst/>
          </a:prstGeom>
          <a:noFill/>
          <a:ln w="31750">
            <a:solidFill>
              <a:srgbClr val="D9DFE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0" name="Text 99"/>
          <p:cNvSpPr txBox="1"/>
          <p:nvPr/>
        </p:nvSpPr>
        <p:spPr>
          <a:xfrm>
            <a:off x="822960" y="41687496"/>
            <a:ext cx="199430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References. </a:t>
            </a:r>
            <a:r>
              <a:rPr lang="en-US" sz="2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Woillard et al. Br J Clin Pharmacol 2011 · Woillard et al. Clin Pharmacol Ther 2021 · Köhler et al. Am J Hum Genet 2008 · Szklarczyk et al. Nucleic Acids Res 2019 · Marquet et al. Pharmacol Res 2018.</a:t>
            </a:r>
            <a:endParaRPr lang="en-US" sz="2000" dirty="0"/>
          </a:p>
        </p:txBody>
      </p:sp>
      <p:sp>
        <p:nvSpPr>
          <p:cNvPr id="111" name="Text 100"/>
          <p:cNvSpPr txBox="1"/>
          <p:nvPr/>
        </p:nvSpPr>
        <p:spPr>
          <a:xfrm>
            <a:off x="20948904" y="41687496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PEPR Santé Numérique — Journées annuelles 2026</a:t>
            </a:r>
            <a:endParaRPr lang="en-US" sz="2400" dirty="0"/>
          </a:p>
        </p:txBody>
      </p:sp>
      <p:sp>
        <p:nvSpPr>
          <p:cNvPr id="112" name="Freeform 64">
            <a:extLst>
              <a:ext uri="{FF2B5EF4-FFF2-40B4-BE49-F238E27FC236}">
                <a16:creationId xmlns:a16="http://schemas.microsoft.com/office/drawing/2014/main" id="{6388938D-4918-B5BB-1AF5-4C0D2C84E748}"/>
              </a:ext>
            </a:extLst>
          </p:cNvPr>
          <p:cNvSpPr/>
          <p:nvPr/>
        </p:nvSpPr>
        <p:spPr>
          <a:xfrm>
            <a:off x="22598743" y="4983480"/>
            <a:ext cx="2862984" cy="2103120"/>
          </a:xfrm>
          <a:custGeom>
            <a:avLst/>
            <a:gdLst/>
            <a:ahLst/>
            <a:cxnLst/>
            <a:rect l="l" t="t" r="r" b="b"/>
            <a:pathLst>
              <a:path w="3522820" h="2636712">
                <a:moveTo>
                  <a:pt x="0" y="0"/>
                </a:moveTo>
                <a:lnTo>
                  <a:pt x="3522819" y="0"/>
                </a:lnTo>
                <a:lnTo>
                  <a:pt x="3522819" y="2636712"/>
                </a:lnTo>
                <a:lnTo>
                  <a:pt x="0" y="26367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9925" t="-18648" r="-76120" b="-6626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8EF2A71-4C7A-C122-50B4-1BEDADA78519}"/>
              </a:ext>
            </a:extLst>
          </p:cNvPr>
          <p:cNvSpPr txBox="1"/>
          <p:nvPr/>
        </p:nvSpPr>
        <p:spPr>
          <a:xfrm>
            <a:off x="20648676" y="38466763"/>
            <a:ext cx="5116068" cy="1923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: 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racym.berrah@inserm.fr</a:t>
            </a:r>
            <a:endParaRPr lang="en-US" sz="2800" dirty="0">
              <a:solidFill>
                <a:srgbClr val="1A22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2800" dirty="0" err="1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Racym BERRAH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28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: rberrah.github.io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800" dirty="0"/>
          </a:p>
        </p:txBody>
      </p:sp>
      <p:sp>
        <p:nvSpPr>
          <p:cNvPr id="118" name="Text 95">
            <a:extLst>
              <a:ext uri="{FF2B5EF4-FFF2-40B4-BE49-F238E27FC236}">
                <a16:creationId xmlns:a16="http://schemas.microsoft.com/office/drawing/2014/main" id="{9F6676B5-9CDC-B6D2-9044-377F13FB752F}"/>
              </a:ext>
            </a:extLst>
          </p:cNvPr>
          <p:cNvSpPr txBox="1"/>
          <p:nvPr/>
        </p:nvSpPr>
        <p:spPr>
          <a:xfrm>
            <a:off x="20808696" y="37575744"/>
            <a:ext cx="8385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C5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4400" dirty="0"/>
          </a:p>
        </p:txBody>
      </p:sp>
      <p:pic>
        <p:nvPicPr>
          <p:cNvPr id="120" name="Picture 119" descr="A qr code with a blue circle and a blue badge&#10;&#10;AI-generated content may be incorrect.">
            <a:extLst>
              <a:ext uri="{FF2B5EF4-FFF2-40B4-BE49-F238E27FC236}">
                <a16:creationId xmlns:a16="http://schemas.microsoft.com/office/drawing/2014/main" id="{C1B0315B-AA02-D903-C248-6C9257BCC99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20806"/>
          <a:stretch/>
        </p:blipFill>
        <p:spPr>
          <a:xfrm>
            <a:off x="26515154" y="38054991"/>
            <a:ext cx="2297590" cy="23517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1091</Words>
  <Application>Microsoft Office PowerPoint</Application>
  <PresentationFormat>Custom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Racym Berrah</cp:lastModifiedBy>
  <cp:revision>4</cp:revision>
  <dcterms:created xsi:type="dcterms:W3CDTF">2026-10-01T14:20:54Z</dcterms:created>
  <dcterms:modified xsi:type="dcterms:W3CDTF">2026-10-02T07:51:06Z</dcterms:modified>
</cp:coreProperties>
</file>