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73" r:id="rId5"/>
    <p:sldId id="276" r:id="rId6"/>
    <p:sldId id="259" r:id="rId7"/>
    <p:sldId id="260" r:id="rId8"/>
    <p:sldId id="262" r:id="rId9"/>
    <p:sldId id="271" r:id="rId10"/>
    <p:sldId id="263" r:id="rId11"/>
    <p:sldId id="275" r:id="rId12"/>
    <p:sldId id="272" r:id="rId13"/>
    <p:sldId id="274" r:id="rId14"/>
    <p:sldId id="265" r:id="rId15"/>
    <p:sldId id="261" r:id="rId16"/>
    <p:sldId id="266" r:id="rId17"/>
    <p:sldId id="267" r:id="rId18"/>
    <p:sldId id="268" r:id="rId19"/>
    <p:sldId id="269" r:id="rId20"/>
    <p:sldId id="270" r:id="rId2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95" userDrawn="1">
          <p15:clr>
            <a:srgbClr val="A4A3A4"/>
          </p15:clr>
        </p15:guide>
        <p15:guide id="2" pos="463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oline Monchaud" initials="CM" lastIdx="18" clrIdx="0">
    <p:extLst>
      <p:ext uri="{19B8F6BF-5375-455C-9EA6-DF929625EA0E}">
        <p15:presenceInfo xmlns:p15="http://schemas.microsoft.com/office/powerpoint/2012/main" userId="Caroline Monchaud" providerId="None"/>
      </p:ext>
    </p:extLst>
  </p:cmAuthor>
  <p:cmAuthor id="2" name="Racym Berrah" initials="RB" lastIdx="1" clrIdx="1">
    <p:extLst>
      <p:ext uri="{19B8F6BF-5375-455C-9EA6-DF929625EA0E}">
        <p15:presenceInfo xmlns:p15="http://schemas.microsoft.com/office/powerpoint/2012/main" userId="1c6577acd7ebd82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1C86D"/>
    <a:srgbClr val="0070B1"/>
    <a:srgbClr val="2687BD"/>
    <a:srgbClr val="EAAD26"/>
    <a:srgbClr val="A8A8A8"/>
    <a:srgbClr val="125C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91" d="100"/>
          <a:sy n="91" d="100"/>
        </p:scale>
        <p:origin x="224" y="56"/>
      </p:cViewPr>
      <p:guideLst>
        <p:guide orient="horz" pos="595"/>
        <p:guide pos="463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Half-life rule</c:v>
                </c:pt>
              </c:strCache>
            </c:strRef>
          </c:tx>
          <c:spPr>
            <a:solidFill>
              <a:srgbClr val="E69A1E"/>
            </a:solidFill>
            <a:ln>
              <a:noFill/>
            </a:ln>
          </c:spPr>
          <c:invertIfNegative val="1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solidFill>
                      <a:srgbClr val="232A2E"/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10 %</c:v>
                </c:pt>
                <c:pt idx="1">
                  <c:v>20 %</c:v>
                </c:pt>
                <c:pt idx="2">
                  <c:v>33 %</c:v>
                </c:pt>
                <c:pt idx="3">
                  <c:v>50 %</c:v>
                </c:pt>
                <c:pt idx="4">
                  <c:v>75 %</c:v>
                </c:pt>
                <c:pt idx="5">
                  <c:v>100 %
(missed dose)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94.6</c:v>
                </c:pt>
                <c:pt idx="5">
                  <c:v>91.8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52BE-46B9-AE14-B6DAF8AAFFA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Label</c:v>
                </c:pt>
              </c:strCache>
            </c:strRef>
          </c:tx>
          <c:spPr>
            <a:solidFill>
              <a:srgbClr val="2C7BB6"/>
            </a:solidFill>
            <a:ln>
              <a:noFill/>
            </a:ln>
          </c:spPr>
          <c:invertIfNegative val="1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solidFill>
                      <a:srgbClr val="232A2E"/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10 %</c:v>
                </c:pt>
                <c:pt idx="1">
                  <c:v>20 %</c:v>
                </c:pt>
                <c:pt idx="2">
                  <c:v>33 %</c:v>
                </c:pt>
                <c:pt idx="3">
                  <c:v>50 %</c:v>
                </c:pt>
                <c:pt idx="4">
                  <c:v>75 %</c:v>
                </c:pt>
                <c:pt idx="5">
                  <c:v>100 %
(missed dose)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92</c:v>
                </c:pt>
                <c:pt idx="1">
                  <c:v>92</c:v>
                </c:pt>
                <c:pt idx="2">
                  <c:v>92</c:v>
                </c:pt>
                <c:pt idx="3">
                  <c:v>91.9</c:v>
                </c:pt>
                <c:pt idx="4">
                  <c:v>60.8</c:v>
                </c:pt>
                <c:pt idx="5">
                  <c:v>61.6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52BE-46B9-AE14-B6DAF8AAFFA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Skip</c:v>
                </c:pt>
              </c:strCache>
            </c:strRef>
          </c:tx>
          <c:spPr>
            <a:solidFill>
              <a:srgbClr val="A9AEB2"/>
            </a:solidFill>
            <a:ln>
              <a:noFill/>
            </a:ln>
          </c:spPr>
          <c:invertIfNegative val="1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solidFill>
                      <a:srgbClr val="232A2E"/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10 %</c:v>
                </c:pt>
                <c:pt idx="1">
                  <c:v>20 %</c:v>
                </c:pt>
                <c:pt idx="2">
                  <c:v>33 %</c:v>
                </c:pt>
                <c:pt idx="3">
                  <c:v>50 %</c:v>
                </c:pt>
                <c:pt idx="4">
                  <c:v>75 %</c:v>
                </c:pt>
                <c:pt idx="5">
                  <c:v>100 %
(missed dose)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61.6</c:v>
                </c:pt>
                <c:pt idx="1">
                  <c:v>61.6</c:v>
                </c:pt>
                <c:pt idx="2">
                  <c:v>61.6</c:v>
                </c:pt>
                <c:pt idx="3">
                  <c:v>61.6</c:v>
                </c:pt>
                <c:pt idx="4">
                  <c:v>61.6</c:v>
                </c:pt>
                <c:pt idx="5">
                  <c:v>61.6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2-52BE-46B9-AE14-B6DAF8AAFFA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0"/>
        <c:overlap val="-1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r>
                  <a:rPr lang="fr-FR" sz="1200" b="0">
                    <a:solidFill>
                      <a:srgbClr val="5F6A70"/>
                    </a:solidFill>
                    <a:latin typeface="Aptos"/>
                  </a:rPr>
                  <a:t>Delay (% of dosing interval)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ln>
            <a:solidFill>
              <a:srgbClr val="DAE0E2"/>
            </a:solidFill>
          </a:ln>
        </c:spPr>
        <c:txPr>
          <a:bodyPr/>
          <a:lstStyle/>
          <a:p>
            <a:pPr>
              <a:defRPr sz="1100">
                <a:solidFill>
                  <a:srgbClr val="232A2E"/>
                </a:solidFill>
              </a:defRPr>
            </a:pPr>
            <a:endParaRPr lang="fr-FR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110"/>
          <c:min val="0"/>
        </c:scaling>
        <c:delete val="0"/>
        <c:axPos val="l"/>
        <c:majorGridlines>
          <c:spPr>
            <a:ln w="9525">
              <a:solidFill>
                <a:srgbClr val="DAE0E2"/>
              </a:solidFill>
            </a:ln>
          </c:spPr>
        </c:majorGridlines>
        <c:numFmt formatCode="0" sourceLinked="0"/>
        <c:majorTickMark val="out"/>
        <c:minorTickMark val="none"/>
        <c:tickLblPos val="nextTo"/>
        <c:spPr>
          <a:ln>
            <a:solidFill>
              <a:srgbClr val="DAE0E2"/>
            </a:solidFill>
          </a:ln>
        </c:spPr>
        <c:txPr>
          <a:bodyPr/>
          <a:lstStyle/>
          <a:p>
            <a:pPr>
              <a:defRPr sz="1100">
                <a:solidFill>
                  <a:srgbClr val="5F6A70"/>
                </a:solidFill>
              </a:defRPr>
            </a:pPr>
            <a:endParaRPr lang="fr-FR"/>
          </a:p>
        </c:txPr>
        <c:crossAx val="-2068027336"/>
        <c:crosses val="autoZero"/>
        <c:crossBetween val="between"/>
        <c:majorUnit val="20"/>
      </c:valAx>
    </c:plotArea>
    <c:legend>
      <c:legendPos val="b"/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1"/>
  </c:chart>
  <c:txPr>
    <a:bodyPr/>
    <a:lstStyle/>
    <a:p>
      <a:pPr>
        <a:defRPr sz="1200">
          <a:solidFill>
            <a:srgbClr val="232A2E"/>
          </a:solidFill>
          <a:latin typeface="Aptos"/>
        </a:defRPr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Half-life rule</c:v>
                </c:pt>
              </c:strCache>
            </c:strRef>
          </c:tx>
          <c:spPr>
            <a:solidFill>
              <a:srgbClr val="E69A1E"/>
            </a:solidFill>
            <a:ln>
              <a:noFill/>
            </a:ln>
          </c:spPr>
          <c:invertIfNegative val="1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50">
                    <a:solidFill>
                      <a:srgbClr val="232A2E"/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10 %</c:v>
                </c:pt>
                <c:pt idx="1">
                  <c:v>20 %</c:v>
                </c:pt>
                <c:pt idx="2">
                  <c:v>33 %</c:v>
                </c:pt>
                <c:pt idx="3">
                  <c:v>50 %</c:v>
                </c:pt>
                <c:pt idx="4">
                  <c:v>75 %</c:v>
                </c:pt>
                <c:pt idx="5">
                  <c:v>100 %
(missed dose)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99.9</c:v>
                </c:pt>
                <c:pt idx="5">
                  <c:v>98.4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1927-4E9D-B65A-0B0435CE1EC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Label</c:v>
                </c:pt>
              </c:strCache>
            </c:strRef>
          </c:tx>
          <c:spPr>
            <a:solidFill>
              <a:srgbClr val="2C7BB6"/>
            </a:solidFill>
            <a:ln>
              <a:noFill/>
            </a:ln>
          </c:spPr>
          <c:invertIfNegative val="1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50">
                    <a:solidFill>
                      <a:srgbClr val="232A2E"/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10 %</c:v>
                </c:pt>
                <c:pt idx="1">
                  <c:v>20 %</c:v>
                </c:pt>
                <c:pt idx="2">
                  <c:v>33 %</c:v>
                </c:pt>
                <c:pt idx="3">
                  <c:v>50 %</c:v>
                </c:pt>
                <c:pt idx="4">
                  <c:v>75 %</c:v>
                </c:pt>
                <c:pt idx="5">
                  <c:v>100 %
(missed dose)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99.8</c:v>
                </c:pt>
                <c:pt idx="4">
                  <c:v>51.9</c:v>
                </c:pt>
                <c:pt idx="5">
                  <c:v>51.9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1927-4E9D-B65A-0B0435CE1EC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Skip</c:v>
                </c:pt>
              </c:strCache>
            </c:strRef>
          </c:tx>
          <c:spPr>
            <a:solidFill>
              <a:srgbClr val="A9AEB2"/>
            </a:solidFill>
            <a:ln>
              <a:noFill/>
            </a:ln>
          </c:spPr>
          <c:invertIfNegative val="1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50">
                    <a:solidFill>
                      <a:srgbClr val="232A2E"/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10 %</c:v>
                </c:pt>
                <c:pt idx="1">
                  <c:v>20 %</c:v>
                </c:pt>
                <c:pt idx="2">
                  <c:v>33 %</c:v>
                </c:pt>
                <c:pt idx="3">
                  <c:v>50 %</c:v>
                </c:pt>
                <c:pt idx="4">
                  <c:v>75 %</c:v>
                </c:pt>
                <c:pt idx="5">
                  <c:v>100 %
(missed dose)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51.9</c:v>
                </c:pt>
                <c:pt idx="1">
                  <c:v>51.9</c:v>
                </c:pt>
                <c:pt idx="2">
                  <c:v>51.9</c:v>
                </c:pt>
                <c:pt idx="3">
                  <c:v>51.9</c:v>
                </c:pt>
                <c:pt idx="4">
                  <c:v>51.9</c:v>
                </c:pt>
                <c:pt idx="5">
                  <c:v>51.9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2-1927-4E9D-B65A-0B0435CE1EC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5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DAE0E2"/>
            </a:solidFill>
          </a:ln>
        </c:spPr>
        <c:txPr>
          <a:bodyPr/>
          <a:lstStyle/>
          <a:p>
            <a:pPr>
              <a:defRPr sz="1100">
                <a:solidFill>
                  <a:srgbClr val="232A2E"/>
                </a:solidFill>
              </a:defRPr>
            </a:pPr>
            <a:endParaRPr lang="fr-FR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110"/>
          <c:min val="0"/>
        </c:scaling>
        <c:delete val="0"/>
        <c:axPos val="l"/>
        <c:majorGridlines>
          <c:spPr>
            <a:ln w="9525">
              <a:solidFill>
                <a:srgbClr val="DAE0E2"/>
              </a:solidFill>
            </a:ln>
          </c:spPr>
        </c:majorGridlines>
        <c:title>
          <c:tx>
            <c:rich>
              <a:bodyPr/>
              <a:lstStyle/>
              <a:p>
                <a:r>
                  <a:rPr lang="fr-FR" sz="1200" b="0">
                    <a:solidFill>
                      <a:srgbClr val="5F6A70"/>
                    </a:solidFill>
                    <a:latin typeface="Aptos"/>
                  </a:rPr>
                  <a:t>AUC 0.80–1.25 (%)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spPr>
          <a:ln>
            <a:solidFill>
              <a:srgbClr val="DAE0E2"/>
            </a:solidFill>
          </a:ln>
        </c:spPr>
        <c:txPr>
          <a:bodyPr/>
          <a:lstStyle/>
          <a:p>
            <a:pPr>
              <a:defRPr sz="1100">
                <a:solidFill>
                  <a:srgbClr val="5F6A70"/>
                </a:solidFill>
              </a:defRPr>
            </a:pPr>
            <a:endParaRPr lang="fr-FR"/>
          </a:p>
        </c:txPr>
        <c:crossAx val="-2068027336"/>
        <c:crosses val="autoZero"/>
        <c:crossBetween val="between"/>
        <c:majorUnit val="25"/>
      </c:valAx>
    </c:plotArea>
    <c:plotVisOnly val="1"/>
    <c:dispBlanksAs val="gap"/>
    <c:showDLblsOverMax val="1"/>
  </c:chart>
  <c:txPr>
    <a:bodyPr/>
    <a:lstStyle/>
    <a:p>
      <a:pPr>
        <a:defRPr sz="1000">
          <a:solidFill>
            <a:srgbClr val="232A2E"/>
          </a:solidFill>
          <a:latin typeface="Aptos"/>
        </a:defRPr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Half-life rule</c:v>
                </c:pt>
              </c:strCache>
            </c:strRef>
          </c:tx>
          <c:spPr>
            <a:solidFill>
              <a:srgbClr val="E69A1E"/>
            </a:solidFill>
            <a:ln>
              <a:noFill/>
            </a:ln>
          </c:spPr>
          <c:invertIfNegative val="1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50">
                    <a:solidFill>
                      <a:srgbClr val="232A2E"/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10 %</c:v>
                </c:pt>
                <c:pt idx="1">
                  <c:v>20 %</c:v>
                </c:pt>
                <c:pt idx="2">
                  <c:v>33 %</c:v>
                </c:pt>
                <c:pt idx="3">
                  <c:v>50 %</c:v>
                </c:pt>
                <c:pt idx="4">
                  <c:v>75 %</c:v>
                </c:pt>
                <c:pt idx="5">
                  <c:v>100 %
(missed dose)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97.8</c:v>
                </c:pt>
                <c:pt idx="3">
                  <c:v>95.3</c:v>
                </c:pt>
                <c:pt idx="4">
                  <c:v>83.8</c:v>
                </c:pt>
                <c:pt idx="5">
                  <c:v>30.7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8F97-4662-B60A-C39A0566852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Label</c:v>
                </c:pt>
              </c:strCache>
            </c:strRef>
          </c:tx>
          <c:spPr>
            <a:solidFill>
              <a:srgbClr val="2C7BB6"/>
            </a:solidFill>
            <a:ln>
              <a:noFill/>
            </a:ln>
          </c:spPr>
          <c:invertIfNegative val="1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50">
                    <a:solidFill>
                      <a:srgbClr val="232A2E"/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10 %</c:v>
                </c:pt>
                <c:pt idx="1">
                  <c:v>20 %</c:v>
                </c:pt>
                <c:pt idx="2">
                  <c:v>33 %</c:v>
                </c:pt>
                <c:pt idx="3">
                  <c:v>50 %</c:v>
                </c:pt>
                <c:pt idx="4">
                  <c:v>75 %</c:v>
                </c:pt>
                <c:pt idx="5">
                  <c:v>100 %
(missed dose)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100</c:v>
                </c:pt>
                <c:pt idx="1">
                  <c:v>97.7</c:v>
                </c:pt>
                <c:pt idx="2">
                  <c:v>91.7</c:v>
                </c:pt>
                <c:pt idx="3">
                  <c:v>80.400000000000006</c:v>
                </c:pt>
                <c:pt idx="4">
                  <c:v>30.7</c:v>
                </c:pt>
                <c:pt idx="5">
                  <c:v>30.7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8F97-4662-B60A-C39A0566852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Skip</c:v>
                </c:pt>
              </c:strCache>
            </c:strRef>
          </c:tx>
          <c:spPr>
            <a:solidFill>
              <a:srgbClr val="A9AEB2"/>
            </a:solidFill>
            <a:ln>
              <a:noFill/>
            </a:ln>
          </c:spPr>
          <c:invertIfNegative val="1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50">
                    <a:solidFill>
                      <a:srgbClr val="232A2E"/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10 %</c:v>
                </c:pt>
                <c:pt idx="1">
                  <c:v>20 %</c:v>
                </c:pt>
                <c:pt idx="2">
                  <c:v>33 %</c:v>
                </c:pt>
                <c:pt idx="3">
                  <c:v>50 %</c:v>
                </c:pt>
                <c:pt idx="4">
                  <c:v>75 %</c:v>
                </c:pt>
                <c:pt idx="5">
                  <c:v>100 %
(missed dose)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30.7</c:v>
                </c:pt>
                <c:pt idx="1">
                  <c:v>30.7</c:v>
                </c:pt>
                <c:pt idx="2">
                  <c:v>30.7</c:v>
                </c:pt>
                <c:pt idx="3">
                  <c:v>30.7</c:v>
                </c:pt>
                <c:pt idx="4">
                  <c:v>30.7</c:v>
                </c:pt>
                <c:pt idx="5">
                  <c:v>30.7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2-8F97-4662-B60A-C39A0566852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5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DAE0E2"/>
            </a:solidFill>
          </a:ln>
        </c:spPr>
        <c:txPr>
          <a:bodyPr/>
          <a:lstStyle/>
          <a:p>
            <a:pPr>
              <a:defRPr sz="1100">
                <a:solidFill>
                  <a:srgbClr val="232A2E"/>
                </a:solidFill>
              </a:defRPr>
            </a:pPr>
            <a:endParaRPr lang="fr-FR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110"/>
          <c:min val="0"/>
        </c:scaling>
        <c:delete val="0"/>
        <c:axPos val="l"/>
        <c:majorGridlines>
          <c:spPr>
            <a:ln w="9525">
              <a:solidFill>
                <a:srgbClr val="DAE0E2"/>
              </a:solidFill>
            </a:ln>
          </c:spPr>
        </c:majorGridlines>
        <c:title>
          <c:tx>
            <c:rich>
              <a:bodyPr/>
              <a:lstStyle/>
              <a:p>
                <a:r>
                  <a:rPr lang="fr-FR" sz="1200" b="0">
                    <a:solidFill>
                      <a:srgbClr val="5F6A70"/>
                    </a:solidFill>
                    <a:latin typeface="Aptos"/>
                  </a:rPr>
                  <a:t>C₀ 0.80–1.25 (%)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spPr>
          <a:ln>
            <a:solidFill>
              <a:srgbClr val="DAE0E2"/>
            </a:solidFill>
          </a:ln>
        </c:spPr>
        <c:txPr>
          <a:bodyPr/>
          <a:lstStyle/>
          <a:p>
            <a:pPr>
              <a:defRPr sz="1100">
                <a:solidFill>
                  <a:srgbClr val="5F6A70"/>
                </a:solidFill>
              </a:defRPr>
            </a:pPr>
            <a:endParaRPr lang="fr-FR"/>
          </a:p>
        </c:txPr>
        <c:crossAx val="-2068027336"/>
        <c:crosses val="autoZero"/>
        <c:crossBetween val="between"/>
        <c:majorUnit val="25"/>
      </c:valAx>
    </c:plotArea>
    <c:legend>
      <c:legendPos val="b"/>
      <c:overlay val="0"/>
      <c:txPr>
        <a:bodyPr/>
        <a:lstStyle/>
        <a:p>
          <a:pPr>
            <a:defRPr sz="1000"/>
          </a:pPr>
          <a:endParaRPr lang="fr-FR"/>
        </a:p>
      </c:txPr>
    </c:legend>
    <c:plotVisOnly val="1"/>
    <c:dispBlanksAs val="gap"/>
    <c:showDLblsOverMax val="1"/>
  </c:chart>
  <c:txPr>
    <a:bodyPr/>
    <a:lstStyle/>
    <a:p>
      <a:pPr>
        <a:defRPr sz="1000">
          <a:solidFill>
            <a:srgbClr val="232A2E"/>
          </a:solidFill>
          <a:latin typeface="Aptos"/>
        </a:defRPr>
      </a:pPr>
      <a:endParaRPr lang="fr-FR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0259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[0:00-0:15]</a:t>
            </a:r>
          </a:p>
          <a:p>
            <a:r>
              <a:t>Good morning. I am Racym Berrah, from the pharmacology team in Limoges. I will present a simple pharmacokinetic rule that answers a question every clinician and pharmacist hears: "I forgot my dose - what should I do now?"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[0:15-1:00]</a:t>
            </a:r>
          </a:p>
          <a:p>
            <a:r>
              <a:t>Missed and delayed doses are the most common form of non-adherence: about half of patients with chronic conditions take fewer than half of their doses correctly. In transplantation, irregular tacrolimus intake drives intra-patient variability, rejection and graft loss.</a:t>
            </a:r>
          </a:p>
          <a:p>
            <a:r>
              <a:t>What do we tell patients? Labels reduce a continuous pharmacokinetic problem to an all-or-nothing cutoff. Look at tacrolimus: 6 hours for Prograf, 14 for Advagraf, 15 for Envarsus - same molecule, three different answers. Amiodarone has no number at all; abemaciclib says never catch up.</a:t>
            </a:r>
          </a:p>
          <a:p>
            <a:r>
              <a:t>These cutoffs are empirical, differ between agencies, and there is no universal framework for catch-up dosing. That is what we tried to build.</a:t>
            </a:r>
          </a:p>
          <a:p>
            <a:r>
              <a:t>(Refs: Cutler BMJ Open 2018; Albassam &amp; Hughes EJCP 2021; Saint-Marcoux 2015; full label instructions in Backup 1.)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[1:00-2:15]</a:t>
            </a:r>
          </a:p>
          <a:p>
            <a:r>
              <a:t>The rule needs three numbers that are always available: the delay, the dosing interval, and the population half-life. It returns a fraction of the usual dose - the larger of two terms.</a:t>
            </a:r>
          </a:p>
          <a:p>
            <a:r>
              <a:t>M is the maintenance term: two to the power of minus delay over half-life - simply the fraction of the dose already eliminated. Hence the rule of thumb: one half-life late, half a dose.</a:t>
            </a:r>
          </a:p>
          <a:p>
            <a:r>
              <a:t>S is the safety term: for short-half-life drugs, when the next dose is close, it caps the catch-up so the next peak stays below the steady-state peak.</a:t>
            </a:r>
          </a:p>
          <a:p>
            <a:r>
              <a:t>We keep the larger of the two and round DOWN to the available strength - deliberately conservative.</a:t>
            </a:r>
          </a:p>
          <a:p>
            <a:r>
              <a:t>On the chart: the blue step is the label - all or nothing. The orange curves are the rule - a graded dose that self-adjusts to the drug through the half-life / interval ratio.</a:t>
            </a:r>
          </a:p>
          <a:p>
            <a:r>
              <a:t>Bedside example (if asked): Prograf 5 mg BID taken 6 h late: M = 0.77, so 3.5 mg with the 0.5-mg capsules, then back to the usual schedule. The free web calculator does this for you.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[1:00-2:15]</a:t>
            </a:r>
          </a:p>
          <a:p>
            <a:r>
              <a:t>The rule needs three numbers that are always available: the delay, the dosing interval, and the population half-life. It returns a fraction of the usual dose - the larger of two terms.</a:t>
            </a:r>
          </a:p>
          <a:p>
            <a:r>
              <a:t>M is the maintenance term: two to the power of minus delay over half-life - simply the fraction of the dose already eliminated. Hence the rule of thumb: one half-life late, half a dose.</a:t>
            </a:r>
          </a:p>
          <a:p>
            <a:r>
              <a:t>S is the safety term: for short-half-life drugs, when the next dose is close, it caps the catch-up so the next peak stays below the steady-state peak.</a:t>
            </a:r>
          </a:p>
          <a:p>
            <a:r>
              <a:t>We keep the larger of the two and round DOWN to the available strength - deliberately conservative.</a:t>
            </a:r>
          </a:p>
          <a:p>
            <a:r>
              <a:t>On the chart: the blue step is the label - all or nothing. The orange curves are the rule - a graded dose that self-adjusts to the drug through the half-life / interval ratio.</a:t>
            </a:r>
          </a:p>
          <a:p>
            <a:r>
              <a:t>Bedside example (if asked): Prograf 5 mg BID taken 6 h late: M = 0.77, so 3.5 mg with the 0.5-mg capsules, then back to the usual schedule. The free web calculator does this for you.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9344815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[1:00-2:15]</a:t>
            </a:r>
          </a:p>
          <a:p>
            <a:r>
              <a:t>The rule needs three numbers that are always available: the delay, the dosing interval, and the population half-life. It returns a fraction of the usual dose - the larger of two terms.</a:t>
            </a:r>
          </a:p>
          <a:p>
            <a:r>
              <a:t>M is the maintenance term: two to the power of minus delay over half-life - simply the fraction of the dose already eliminated. Hence the rule of thumb: one half-life late, half a dose.</a:t>
            </a:r>
          </a:p>
          <a:p>
            <a:r>
              <a:t>S is the safety term: for short-half-life drugs, when the next dose is close, it caps the catch-up so the next peak stays below the steady-state peak.</a:t>
            </a:r>
          </a:p>
          <a:p>
            <a:r>
              <a:t>We keep the larger of the two and round DOWN to the available strength - deliberately conservative.</a:t>
            </a:r>
          </a:p>
          <a:p>
            <a:r>
              <a:t>On the chart: the blue step is the label - all or nothing. The orange curves are the rule - a graded dose that self-adjusts to the drug through the half-life / interval ratio.</a:t>
            </a:r>
          </a:p>
          <a:p>
            <a:r>
              <a:t>Bedside example (if asked): Prograf 5 mg BID taken 6 h late: M = 0.77, so 3.5 mg with the 0.5-mg capsules, then back to the usual schedule. The free web calculator does this for you.</a:t>
            </a:r>
          </a:p>
          <a:p>
            <a:endParaRPr/>
          </a:p>
          <a:p>
            <a:r>
              <a:t>[4 - GIF version] The delay slider sweeps automatically while you talk. Left (tacrolimus, long half-life): M dominates and slides down gently - one half-life late, half a dose. Right (amoxicillin, short half-life): M collapses within hours but S keeps the catch-up near a full dose until the next dose is too close - and the next peak never exceeds the steady-state Cmax.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9344815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[2:15-3:00]</a:t>
            </a:r>
          </a:p>
          <a:p>
            <a:r>
              <a:t>We stress-tested the rule on 11 published population PK models of oral drugs: a thousand-fold range of half-lives, from 1 hour for amoxicillin to 58 days for amiodarone, across five therapeutic classes.</a:t>
            </a:r>
          </a:p>
          <a:p>
            <a:r>
              <a:t>For each drug: 1,000 virtual patients at steady state; then one event - the dose delayed by 10, 20, 33, 50, 75 or 100 % of the interval, 100 % being a fully missed dose caught up at the next scheduled time; and three strategies: our rule, the label with its FDA or EMA cutoff, and skipping.</a:t>
            </a:r>
          </a:p>
          <a:p>
            <a:r>
              <a:t>The primary outcome: the proportion of patients whose AUC, in the interval after the event, stays within 0.80 to 1.25 of their own steady state - the bioequivalence window. We also looked at peaks and troughs, and at whether anything persisted into the following interval.</a:t>
            </a:r>
          </a:p>
          <a:p>
            <a:r>
              <a:t>(Details: 6 delay levels; label cutoffs 4-16 h, eTable 1; Table 1 in Backup 1.)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[3:00-4:15]</a:t>
            </a:r>
          </a:p>
          <a:p>
            <a:r>
              <a:t>The primary result: AUC on target by delay, averaged over the 11 drugs.</a:t>
            </a:r>
          </a:p>
          <a:p>
            <a:r>
              <a:t>Skipping, in grey: about 4 patients in 10 under-exposed, whatever the delay.</a:t>
            </a:r>
          </a:p>
          <a:p>
            <a:r>
              <a:t>The label, in blue, does well for short delays - it sits at 92 %, not 100 %, only because abemaciclib's label says never catch up. Then it falls off a cliff once the cutoffs are crossed: about 61 %, identical to skipping.</a:t>
            </a:r>
          </a:p>
          <a:p>
            <a:r>
              <a:t>The rule, in orange: 100 % of patients on target through half a dosing interval, and still 95 % and 92 % at 75 % and at a fully missed dose.</a:t>
            </a:r>
          </a:p>
          <a:p>
            <a:r>
              <a:t>Averaged over everything: 97.7 %, versus 81.7 % for the label and 61.6 % for skipping. The advantage is largest exactly where labels tell the patient to skip.</a:t>
            </a:r>
          </a:p>
          <a:p>
            <a:r>
              <a:t>(Per-drug detail in Backup 2: from 0 % gain for amiodarone/carvedilol to +100 points for Envarsus at 75 %.)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[5:15-6:00]</a:t>
            </a:r>
          </a:p>
          <a:p>
            <a:r>
              <a:t>One concrete example: levofloxacin, once daily, half-life 7 hours, label cutoff 16 hours.</a:t>
            </a:r>
          </a:p>
          <a:p>
            <a:r>
              <a:t>With the label, a full dose taken 12 hours late overshoots - AUC ratio around 1.18, just before the cutoff. Six hours later the patient skips, and drops to 0.80. Overexposure on one side of an arbitrary line, underexposure on the other.</a:t>
            </a:r>
          </a:p>
          <a:p>
            <a:r>
              <a:t>With the rule: half a tablet, whatever the delay up to half a day - and the AUC stays inside the window. Beyond that, the calculated dose falls below the smallest tablet, so the rule omits, like the label: that is the price of coarse strengths.</a:t>
            </a:r>
          </a:p>
          <a:p>
            <a:r>
              <a:t>With tacrolimus and its 0.5-mg capsules, the rule tracks the exact dose almost continuously - the table is in backup.</a:t>
            </a:r>
          </a:p>
          <a:p>
            <a:r>
              <a:t>Sensitivity analyses: floor rounding avoids overshoot; an individualized elimination rate adds almost nothing over the population half-life - the simple form is enough.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[5:15-6:00]</a:t>
            </a:r>
          </a:p>
          <a:p>
            <a:r>
              <a:t>One concrete example: levofloxacin, once daily, half-life 7 hours, label cutoff 16 hours.</a:t>
            </a:r>
          </a:p>
          <a:p>
            <a:r>
              <a:t>With the label, a full dose taken 12 hours late overshoots - AUC ratio around 1.18, just before the cutoff. Six hours later the patient skips, and drops to 0.80. Overexposure on one side of an arbitrary line, underexposure on the other.</a:t>
            </a:r>
          </a:p>
          <a:p>
            <a:r>
              <a:t>With the rule: half a tablet, whatever the delay up to half a day - and the AUC stays inside the window. Beyond that, the calculated dose falls below the smallest tablet, so the rule omits, like the label: that is the price of coarse strengths.</a:t>
            </a:r>
          </a:p>
          <a:p>
            <a:r>
              <a:t>With tacrolimus and its 0.5-mg capsules, the rule tracks the exact dose almost continuously - the table is in backup.</a:t>
            </a:r>
          </a:p>
          <a:p>
            <a:r>
              <a:t>Sensitivity analyses: floor rounding avoids overshoot; an individualized elimination rate adds almost nothing over the population half-life - the simple form is enough.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250910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[6:00-6:45]</a:t>
            </a:r>
          </a:p>
          <a:p>
            <a:r>
              <a:t>To take home.</a:t>
            </a:r>
          </a:p>
          <a:p>
            <a:r>
              <a:t>One: three numbers give a graded catch-up dose that replaces "skip or take", across drugs as different as amoxicillin and amiodarone.</a:t>
            </a:r>
          </a:p>
          <a:p>
            <a:r>
              <a:t>Two: it recovers exposure exactly where labels give up - 97.7 % on target overall versus 81.7 % for labels and 61.6 % for skipping - without peak overexposure up to three quarters of the interval.</a:t>
            </a:r>
          </a:p>
          <a:p>
            <a:r>
              <a:t>Three: it is a decision aid with safeguards - cap or skip fully missed doses of rapid-absorption or peak-toxicity drugs (the Safety-First mode of the calculator); it is not a substitute for TDM, and it has not yet been validated in patients.</a:t>
            </a:r>
          </a:p>
          <a:p>
            <a:r>
              <a:t>And four: missed-dose scenarios should be simulated during drug development, so that labels become harmonized and PK-grounded.</a:t>
            </a:r>
          </a:p>
          <a:p>
            <a:r>
              <a:t>The calculator is free - scan the QR code.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[6:00-6:45]</a:t>
            </a:r>
          </a:p>
          <a:p>
            <a:r>
              <a:t>To take home.</a:t>
            </a:r>
          </a:p>
          <a:p>
            <a:r>
              <a:t>One: three numbers give a graded catch-up dose that replaces "skip or take", across drugs as different as amoxicillin and amiodarone.</a:t>
            </a:r>
          </a:p>
          <a:p>
            <a:r>
              <a:t>Two: it recovers exposure exactly where labels give up - 97.7 % on target overall versus 81.7 % for labels and 61.6 % for skipping - without peak overexposure up to three quarters of the interval.</a:t>
            </a:r>
          </a:p>
          <a:p>
            <a:r>
              <a:t>Three: it is a decision aid with safeguards - cap or skip fully missed doses of rapid-absorption or peak-toxicity drugs (the Safety-First mode of the calculator); it is not a substitute for TDM, and it has not yet been validated in patients.</a:t>
            </a:r>
          </a:p>
          <a:p>
            <a:r>
              <a:t>And four: missed-dose scenarios should be simulated during drug development, so that labels become harmonized and PK-grounded.</a:t>
            </a:r>
          </a:p>
          <a:p>
            <a:r>
              <a:t>The calculator is free - scan the QR code.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7616228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Notes Placeholder 900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Backup, if asked about forgiveness.</a:t>
            </a:r>
          </a:p>
          <a:p>
            <a:r>
              <a:t>Forgiveness is a regimen's tolerance to an occasional missed dose (Urquhart; Osterberg &amp; Blaschke NEJM 2005). The manuscript does not define a forgiveness index, but eTable 2 measures it directly: the fraction of patients off the AUC target when a dose is simply skipped (right panel).</a:t>
            </a:r>
          </a:p>
          <a:p>
            <a:r>
              <a:t>LEFT PANEL - the theory is a bell curve, not a straight line. The AUC lost by the post-event interval is x(1-x), where x = 2^(-tau/t1/2) is the fraction of the missed dose that would have carried over into that interval. Both extremes forgive: t1/2 &lt;&lt; tau (amoxicillin) - the missed dose would not have contributed to the next interval anyway; t1/2 &gt;&gt; tau (amiodarone) - the accumulated stock buffers the loss. The maximum (~25 % of the interval AUC) occurs when t1/2 is close to tau: the unforgiving zone is t1/2/tau ~ 0.5-2, where Envarsus, Advagraf, Prograf and abemaciclib sit.</a:t>
            </a:r>
          </a:p>
          <a:p>
            <a:r>
              <a:t>DOT COLORS = measured forgiveness. The two annotated outliers carry the second message:</a:t>
            </a:r>
          </a:p>
          <a:p>
            <a:r>
              <a:t>- Hydroxychloroquine (terminal t1/2/tau = 32) is measured UNFORGIVING: plasma decay over one 24-h interval is governed by the fast distribution phases, not the 768-h terminal half-life - its effective t1/2 puts it back in the danger zone. Table 1 lists terminal half-lives, hence the apparent paradox.</a:t>
            </a:r>
          </a:p>
          <a:p>
            <a:r>
              <a:t>- Carvedilol sits in the theoretical danger zone but is measured FORGIVING: slow absorption flattens the profile and buffers the missed dose.</a:t>
            </a:r>
          </a:p>
          <a:p>
            <a:r>
              <a:t>- Levofloxacin lies below the theoretical boundary but half the patients still fall off target: inter-individual variability around the binary 0.80 threshold decides which side each patient lands on (same reason Envarsus is 100 % off vs Prograf 48 %).</a:t>
            </a:r>
          </a:p>
          <a:p>
            <a:r>
              <a:t>One-sentence answer if challenged: forgiveness depends on the drug's effective concentration decay over one dosing interval relative to tau - worst when they are similar - modulated by absorption/distribution shape and inter-individual variability around the 0.80 boundary; that is why it must be measured by population simulation, not read off the terminal half-life.</a:t>
            </a:r>
          </a:p>
          <a:p>
            <a:r>
              <a:t>Useful distinction: the rule USES t1/2/tau to size the catch-up; the NEED for a catch-up (forgiveness) comes out of the full simulation - one more argument for simulating missed-dose scenarios during drug development. The rule concentrates its benefit exactly on the unforgiving drugs and leaves the forgiving ones untouched.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Backup: Table 1 of the manuscript with the operationalized label instructions (eTable 1).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[4:15-5:15]</a:t>
            </a:r>
          </a:p>
          <a:p>
            <a:r>
              <a:t>Two things you will see in TDM after a catch-up, on simulated curves of a rapid-absorption drug like mycophenolate.</a:t>
            </a:r>
          </a:p>
          <a:p>
            <a:r>
              <a:t>Panel A, a dose taken 9 hours late: the trough measured at the next scheduled time is higher than steady state - about 1.2 times with the rule, 1.8 with a full label dose - simply because the sample is drawn 3 hours after the intake. This is not over-exposure: the AUC is on target. Overall the rule roughly doubles trough target attainment versus the label at moderate-to-severe delays (88 vs 56 % at a third of the interval, 78 vs 38 % at half, 49 vs 15 % at three quarters).</a:t>
            </a:r>
          </a:p>
          <a:p>
            <a:r>
              <a:t>Panel B, a fully missed dose caught up at the next scheduled time: the scheduled dose and the catch-up are taken together, so the peak transiently exceeds the steady-state peak - Cmax ratio 1.3 here - while skipping leaves the patient under-exposed. By the following interval everything is back to steady state.</a:t>
            </a:r>
          </a:p>
          <a:p>
            <a:r>
              <a:t>In the simulations: no peak overexposure with the rule through 50 % delay; at a fully missed dose it was concentrated in four rapid-absorption models (MMF 74 %, azithromycin 58 %, tacrolimus PR 17 %, IR 7 %) and never persisted. Figures 2-3 in Backups 3-4.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Backup: per-drug AUC target attainment (eTable 2). The pooled label value of 92 % at short delays is driven solely by abemaciclib.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Backup: Figure 2 of the manuscript (proportions below / within / above the 0.80-1.25 window, pooled across the 11 drug models).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Backup: Figure 3 of the manuscript (% of virtual patients with Cmax ratio &gt; 1.25 by delay; only the 5 of 11 models with at least one overexposed patient are shown).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Backup: levofloxacin worked example with exact rule outputs (250-mg increments).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Backup: tacrolimus IR worked example - the finer the strengths, the closer the rule tracks the exact catch-up dose; results per delay from eTables 2 and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D69C2D09-DEDE-BD0D-1E9C-A0B4574712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428"/>
            <a:ext cx="12192765" cy="6857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508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7AB6D219-E3A9-ADD3-3C91-4B6433DFC8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28"/>
            <a:ext cx="12192000" cy="6857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016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1420A26-B8C5-F670-C25C-10C902DFA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EDE879-F172-A2AD-4279-D5805DE707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0D553A4-E516-392E-8EA6-8215679926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AA7D4E-764E-5542-AACB-501C30B6665B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95F4932-F25A-06BF-0361-87B0F8B08B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C1FA5B3-9234-937D-170E-21F8E373B5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245138-015A-1D4F-BF40-9F1672334AA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6599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43400" y="3673662"/>
            <a:ext cx="7959852" cy="1458348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lang="fr-FR" sz="2800" b="1" i="0" dirty="0" err="1">
                <a:solidFill>
                  <a:srgbClr val="125C6B"/>
                </a:solidFill>
                <a:latin typeface="Aptos Display"/>
              </a:rPr>
              <a:t>Missed</a:t>
            </a:r>
            <a:r>
              <a:rPr lang="fr-FR" sz="2800" b="1" i="0" dirty="0">
                <a:solidFill>
                  <a:srgbClr val="125C6B"/>
                </a:solidFill>
                <a:latin typeface="Aptos Display"/>
              </a:rPr>
              <a:t> </a:t>
            </a:r>
            <a:r>
              <a:rPr lang="fr-FR" sz="2800" b="1" dirty="0">
                <a:solidFill>
                  <a:srgbClr val="125C6B"/>
                </a:solidFill>
                <a:latin typeface="Aptos Display"/>
              </a:rPr>
              <a:t>d</a:t>
            </a:r>
            <a:r>
              <a:rPr lang="fr-FR" sz="2800" b="1" i="0" dirty="0">
                <a:solidFill>
                  <a:srgbClr val="125C6B"/>
                </a:solidFill>
                <a:latin typeface="Aptos Display"/>
              </a:rPr>
              <a:t>ose management : </a:t>
            </a:r>
            <a:r>
              <a:rPr sz="2800" b="1" i="0" dirty="0">
                <a:solidFill>
                  <a:srgbClr val="125C6B"/>
                </a:solidFill>
                <a:latin typeface="Aptos Display"/>
              </a:rPr>
              <a:t>Beyond “Skip or Take”</a:t>
            </a:r>
          </a:p>
          <a:p>
            <a:pPr algn="l">
              <a:spcAft>
                <a:spcPts val="800"/>
              </a:spcAft>
            </a:pPr>
            <a:r>
              <a:rPr sz="1700" b="0" i="0" dirty="0">
                <a:solidFill>
                  <a:srgbClr val="232A2E"/>
                </a:solidFill>
                <a:latin typeface="Aptos Display"/>
              </a:rPr>
              <a:t>A universal population half-life rule for missed and delayed oral doses</a:t>
            </a:r>
          </a:p>
          <a:p>
            <a:pPr algn="l">
              <a:spcAft>
                <a:spcPts val="100"/>
              </a:spcAft>
            </a:pPr>
            <a:r>
              <a:rPr sz="1200" b="1" i="0" dirty="0">
                <a:solidFill>
                  <a:srgbClr val="125C6B"/>
                </a:solidFill>
                <a:latin typeface="Aptos"/>
              </a:rPr>
              <a:t>Racym Berrah</a:t>
            </a:r>
            <a:r>
              <a:rPr sz="1200" b="0" i="0" dirty="0">
                <a:solidFill>
                  <a:srgbClr val="232A2E"/>
                </a:solidFill>
                <a:latin typeface="Aptos"/>
              </a:rPr>
              <a:t>, Caroline Monchaud, Antoine Humeau, Jean-Baptiste Woillard, Pierre </a:t>
            </a:r>
            <a:r>
              <a:rPr sz="1200" b="0" i="0" dirty="0" err="1">
                <a:solidFill>
                  <a:srgbClr val="232A2E"/>
                </a:solidFill>
                <a:latin typeface="Aptos"/>
              </a:rPr>
              <a:t>Marquet</a:t>
            </a:r>
            <a:endParaRPr sz="1200" b="0" i="0" dirty="0">
              <a:solidFill>
                <a:srgbClr val="232A2E"/>
              </a:solidFill>
              <a:latin typeface="Aptos"/>
            </a:endParaRPr>
          </a:p>
          <a:p>
            <a:pPr algn="l"/>
            <a:r>
              <a:rPr sz="950" b="0" i="0" dirty="0">
                <a:solidFill>
                  <a:srgbClr val="5F6A70"/>
                </a:solidFill>
                <a:latin typeface="Aptos"/>
              </a:rPr>
              <a:t>INSERM U1248 Pharmacology &amp; Transplantation, University of Limoges · Dept of Pharmacology, Toxicology &amp; Pharmacovigilance, CHU Limoges · FHU SUPORT, Limoges, France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343400" y="5193792"/>
            <a:ext cx="7498079" cy="384048"/>
          </a:xfrm>
          <a:prstGeom prst="roundRect">
            <a:avLst>
              <a:gd name="adj" fmla="val 6000"/>
            </a:avLst>
          </a:prstGeom>
          <a:solidFill>
            <a:srgbClr val="FFFFFF">
              <a:alpha val="7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343400" y="5193792"/>
            <a:ext cx="7498079" cy="384048"/>
          </a:xfrm>
          <a:prstGeom prst="rect">
            <a:avLst/>
          </a:prstGeom>
          <a:noFill/>
        </p:spPr>
        <p:txBody>
          <a:bodyPr wrap="square" tIns="91440" bIns="91440" anchor="ctr">
            <a:spAutoFit/>
          </a:bodyPr>
          <a:lstStyle/>
          <a:p>
            <a:pPr algn="l"/>
            <a:r>
              <a:rPr sz="1050" b="0" i="1" dirty="0">
                <a:solidFill>
                  <a:srgbClr val="125C6B"/>
                </a:solidFill>
                <a:latin typeface="Aptos"/>
              </a:rPr>
              <a:t>Oral communication · IATDMCT &amp; SFPT 2026, Rennes · Manuscript submitted to Clinical Pharmacology &amp; Therapeutics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84048"/>
            <a:ext cx="82296" cy="566928"/>
          </a:xfrm>
          <a:prstGeom prst="rect">
            <a:avLst/>
          </a:prstGeom>
          <a:solidFill>
            <a:srgbClr val="C9D6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21792" y="274320"/>
            <a:ext cx="11155680" cy="77724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2700" b="1" i="0">
                <a:solidFill>
                  <a:srgbClr val="125C6B"/>
                </a:solidFill>
                <a:latin typeface="Aptos Display"/>
              </a:rPr>
              <a:t>A daily question, binary answers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" y="6053328"/>
            <a:ext cx="146304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1" i="0">
                <a:solidFill>
                  <a:srgbClr val="125C6B"/>
                </a:solidFill>
                <a:latin typeface="Aptos"/>
              </a:rPr>
              <a:t>2 / 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1" y="1446339"/>
            <a:ext cx="4480560" cy="5029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600" b="1" i="0" dirty="0">
                <a:solidFill>
                  <a:srgbClr val="125C6B"/>
                </a:solidFill>
                <a:latin typeface="Aptos Display"/>
              </a:rPr>
              <a:t>≈ 50 %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1" y="1921827"/>
            <a:ext cx="4480560" cy="707886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000" b="0" i="0" dirty="0">
                <a:solidFill>
                  <a:srgbClr val="232A2E"/>
                </a:solidFill>
                <a:latin typeface="Aptos"/>
              </a:rPr>
              <a:t>of patients with chronic conditions take fewer than half of their doses correctly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1" y="2895790"/>
            <a:ext cx="4480560" cy="5029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600" b="1" i="0" dirty="0">
                <a:solidFill>
                  <a:srgbClr val="125C6B"/>
                </a:solidFill>
                <a:latin typeface="Aptos Display"/>
              </a:rPr>
              <a:t>“Skip or take”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1" y="3371278"/>
            <a:ext cx="4480560" cy="707886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000" b="0" i="0" dirty="0">
                <a:solidFill>
                  <a:srgbClr val="232A2E"/>
                </a:solidFill>
                <a:latin typeface="Aptos"/>
              </a:rPr>
              <a:t>labels reduce a continuous PK problem to an all-or-nothing cutoff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1" y="4374893"/>
            <a:ext cx="4480560" cy="5029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600" b="1" i="0">
                <a:solidFill>
                  <a:srgbClr val="125C6B"/>
                </a:solidFill>
                <a:latin typeface="Aptos Display"/>
              </a:rPr>
              <a:t>No framework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1" y="4850381"/>
            <a:ext cx="4480560" cy="40011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000" b="0" i="0" dirty="0">
                <a:solidFill>
                  <a:srgbClr val="232A2E"/>
                </a:solidFill>
                <a:latin typeface="Aptos"/>
              </a:rPr>
              <a:t>no universal, PK-grounded catch-up rule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67528" y="1616884"/>
            <a:ext cx="6400800" cy="40011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000" b="1" i="0" dirty="0">
                <a:solidFill>
                  <a:srgbClr val="125C6B"/>
                </a:solidFill>
                <a:latin typeface="Aptos Display"/>
              </a:rPr>
              <a:t>One molecule — tacrolimus — three answers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02556" y="2413415"/>
            <a:ext cx="1783080" cy="369332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b="1" i="0" dirty="0" err="1">
                <a:solidFill>
                  <a:srgbClr val="232A2E"/>
                </a:solidFill>
                <a:latin typeface="Aptos"/>
              </a:rPr>
              <a:t>Prograf</a:t>
            </a:r>
            <a:endParaRPr b="1" i="0" dirty="0">
              <a:solidFill>
                <a:srgbClr val="232A2E"/>
              </a:solidFill>
              <a:latin typeface="Aptos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7431356" y="2442633"/>
            <a:ext cx="2103120" cy="310896"/>
          </a:xfrm>
          <a:prstGeom prst="roundRect">
            <a:avLst>
              <a:gd name="adj" fmla="val 50000"/>
            </a:avLst>
          </a:prstGeom>
          <a:solidFill>
            <a:srgbClr val="EE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1400"/>
          </a:p>
        </p:txBody>
      </p:sp>
      <p:sp>
        <p:nvSpPr>
          <p:cNvPr id="14" name="Rounded Rectangle 13"/>
          <p:cNvSpPr/>
          <p:nvPr/>
        </p:nvSpPr>
        <p:spPr>
          <a:xfrm>
            <a:off x="7431356" y="2442633"/>
            <a:ext cx="1115485" cy="310896"/>
          </a:xfrm>
          <a:prstGeom prst="roundRect">
            <a:avLst>
              <a:gd name="adj" fmla="val 50000"/>
            </a:avLst>
          </a:prstGeom>
          <a:solidFill>
            <a:srgbClr val="3BA3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1400"/>
          </a:p>
        </p:txBody>
      </p:sp>
      <p:sp>
        <p:nvSpPr>
          <p:cNvPr id="15" name="TextBox 14"/>
          <p:cNvSpPr txBox="1"/>
          <p:nvPr/>
        </p:nvSpPr>
        <p:spPr>
          <a:xfrm>
            <a:off x="7431356" y="2471892"/>
            <a:ext cx="990921" cy="254205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400" b="1" i="0" dirty="0">
                <a:solidFill>
                  <a:srgbClr val="FFFFFF"/>
                </a:solidFill>
                <a:latin typeface="Aptos"/>
              </a:rPr>
              <a:t>take ≤ 6 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43555" y="2443919"/>
            <a:ext cx="990921" cy="307777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400" b="0" i="1" dirty="0">
                <a:solidFill>
                  <a:srgbClr val="5F6A70"/>
                </a:solidFill>
                <a:latin typeface="Aptos"/>
              </a:rPr>
              <a:t>skip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02556" y="2980343"/>
            <a:ext cx="1783080" cy="369332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b="1" i="0">
                <a:solidFill>
                  <a:srgbClr val="232A2E"/>
                </a:solidFill>
                <a:latin typeface="Aptos"/>
              </a:rPr>
              <a:t>Advagraf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431356" y="3009561"/>
            <a:ext cx="4206240" cy="310896"/>
          </a:xfrm>
          <a:prstGeom prst="roundRect">
            <a:avLst>
              <a:gd name="adj" fmla="val 50000"/>
            </a:avLst>
          </a:prstGeom>
          <a:solidFill>
            <a:srgbClr val="EE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1400"/>
          </a:p>
        </p:txBody>
      </p:sp>
      <p:sp>
        <p:nvSpPr>
          <p:cNvPr id="19" name="Rounded Rectangle 18"/>
          <p:cNvSpPr/>
          <p:nvPr/>
        </p:nvSpPr>
        <p:spPr>
          <a:xfrm>
            <a:off x="7431356" y="3009561"/>
            <a:ext cx="2762338" cy="310896"/>
          </a:xfrm>
          <a:prstGeom prst="roundRect">
            <a:avLst>
              <a:gd name="adj" fmla="val 50000"/>
            </a:avLst>
          </a:prstGeom>
          <a:solidFill>
            <a:srgbClr val="3BA3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1400"/>
          </a:p>
        </p:txBody>
      </p:sp>
      <p:sp>
        <p:nvSpPr>
          <p:cNvPr id="20" name="TextBox 19"/>
          <p:cNvSpPr txBox="1"/>
          <p:nvPr/>
        </p:nvSpPr>
        <p:spPr>
          <a:xfrm>
            <a:off x="7431356" y="3038820"/>
            <a:ext cx="3499456" cy="254205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400" b="1" i="0" dirty="0">
                <a:solidFill>
                  <a:srgbClr val="FFFFFF"/>
                </a:solidFill>
                <a:latin typeface="Aptos"/>
              </a:rPr>
              <a:t>take ≤ 14 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239415" y="3012179"/>
            <a:ext cx="1403274" cy="307777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400" b="0" i="1" dirty="0">
                <a:solidFill>
                  <a:srgbClr val="5F6A70"/>
                </a:solidFill>
                <a:latin typeface="Aptos"/>
              </a:rPr>
              <a:t>skip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02556" y="3547271"/>
            <a:ext cx="1783080" cy="369332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b="1" i="0" dirty="0" err="1">
                <a:solidFill>
                  <a:srgbClr val="232A2E"/>
                </a:solidFill>
                <a:latin typeface="Aptos"/>
              </a:rPr>
              <a:t>Envarsus</a:t>
            </a:r>
            <a:endParaRPr b="1" i="0" dirty="0">
              <a:solidFill>
                <a:srgbClr val="232A2E"/>
              </a:solidFill>
              <a:latin typeface="Aptos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431356" y="3576489"/>
            <a:ext cx="4206240" cy="310896"/>
          </a:xfrm>
          <a:prstGeom prst="roundRect">
            <a:avLst>
              <a:gd name="adj" fmla="val 50000"/>
            </a:avLst>
          </a:prstGeom>
          <a:solidFill>
            <a:srgbClr val="EE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1400"/>
          </a:p>
        </p:txBody>
      </p:sp>
      <p:sp>
        <p:nvSpPr>
          <p:cNvPr id="24" name="Rounded Rectangle 23"/>
          <p:cNvSpPr/>
          <p:nvPr/>
        </p:nvSpPr>
        <p:spPr>
          <a:xfrm>
            <a:off x="7431356" y="3576489"/>
            <a:ext cx="3140227" cy="310896"/>
          </a:xfrm>
          <a:prstGeom prst="roundRect">
            <a:avLst>
              <a:gd name="adj" fmla="val 50000"/>
            </a:avLst>
          </a:prstGeom>
          <a:solidFill>
            <a:srgbClr val="3BA3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1400"/>
          </a:p>
        </p:txBody>
      </p:sp>
      <p:sp>
        <p:nvSpPr>
          <p:cNvPr id="25" name="TextBox 24"/>
          <p:cNvSpPr txBox="1"/>
          <p:nvPr/>
        </p:nvSpPr>
        <p:spPr>
          <a:xfrm>
            <a:off x="7431356" y="3602170"/>
            <a:ext cx="3387489" cy="252377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400" b="1" i="0" dirty="0">
                <a:solidFill>
                  <a:srgbClr val="FFFFFF"/>
                </a:solidFill>
                <a:latin typeface="Aptos"/>
              </a:rPr>
              <a:t>take ≤ 15 h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571583" y="3565389"/>
            <a:ext cx="1143223" cy="307777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400" b="0" i="1" dirty="0">
                <a:solidFill>
                  <a:srgbClr val="5F6A70"/>
                </a:solidFill>
                <a:latin typeface="Aptos"/>
              </a:rPr>
              <a:t>skip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31356" y="4170849"/>
            <a:ext cx="4206240" cy="0"/>
          </a:xfrm>
          <a:prstGeom prst="line">
            <a:avLst/>
          </a:prstGeom>
          <a:ln w="15240">
            <a:solidFill>
              <a:srgbClr val="5F6A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7431356" y="4125129"/>
            <a:ext cx="0" cy="91440"/>
          </a:xfrm>
          <a:prstGeom prst="line">
            <a:avLst/>
          </a:prstGeom>
          <a:ln w="12700">
            <a:solidFill>
              <a:srgbClr val="5F6A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065596" y="4221141"/>
            <a:ext cx="731520" cy="276999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200" b="0" i="0">
                <a:solidFill>
                  <a:srgbClr val="5F6A70"/>
                </a:solidFill>
                <a:latin typeface="Aptos"/>
              </a:rPr>
              <a:t>0 h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9534476" y="4125129"/>
            <a:ext cx="0" cy="91440"/>
          </a:xfrm>
          <a:prstGeom prst="line">
            <a:avLst/>
          </a:prstGeom>
          <a:ln w="12700">
            <a:solidFill>
              <a:srgbClr val="5F6A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9168715" y="4221141"/>
            <a:ext cx="731520" cy="276999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lang="fr-FR" sz="1200" dirty="0">
                <a:solidFill>
                  <a:srgbClr val="5F6A70"/>
                </a:solidFill>
                <a:latin typeface="Aptos"/>
              </a:rPr>
              <a:t>12</a:t>
            </a:r>
            <a:r>
              <a:rPr sz="1200" b="0" i="0" dirty="0">
                <a:solidFill>
                  <a:srgbClr val="5F6A70"/>
                </a:solidFill>
                <a:latin typeface="Aptos"/>
              </a:rPr>
              <a:t> h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637596" y="4125129"/>
            <a:ext cx="0" cy="91440"/>
          </a:xfrm>
          <a:prstGeom prst="line">
            <a:avLst/>
          </a:prstGeom>
          <a:ln w="12700">
            <a:solidFill>
              <a:srgbClr val="5F6A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1271836" y="4221141"/>
            <a:ext cx="731520" cy="276999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lang="fr-FR" sz="1200" dirty="0">
                <a:solidFill>
                  <a:srgbClr val="5F6A70"/>
                </a:solidFill>
                <a:latin typeface="Aptos"/>
              </a:rPr>
              <a:t>24</a:t>
            </a:r>
            <a:r>
              <a:rPr sz="1200" b="0" i="0" dirty="0">
                <a:solidFill>
                  <a:srgbClr val="5F6A70"/>
                </a:solidFill>
                <a:latin typeface="Aptos"/>
              </a:rPr>
              <a:t> h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204668" y="4221141"/>
            <a:ext cx="2180968" cy="276999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lang="fr-FR" sz="1200" i="1" dirty="0">
                <a:solidFill>
                  <a:srgbClr val="5F6A70"/>
                </a:solidFill>
                <a:latin typeface="Aptos"/>
              </a:rPr>
              <a:t>D</a:t>
            </a:r>
            <a:r>
              <a:rPr sz="1200" b="0" i="1" dirty="0" err="1">
                <a:solidFill>
                  <a:srgbClr val="5F6A70"/>
                </a:solidFill>
                <a:latin typeface="Aptos"/>
              </a:rPr>
              <a:t>elay</a:t>
            </a:r>
            <a:r>
              <a:rPr sz="1200" b="0" i="1" dirty="0">
                <a:solidFill>
                  <a:srgbClr val="5F6A70"/>
                </a:solidFill>
                <a:latin typeface="Aptos"/>
              </a:rPr>
              <a:t> after the scheduled dose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394960" y="4664625"/>
            <a:ext cx="6355080" cy="685800"/>
          </a:xfrm>
          <a:prstGeom prst="roundRect">
            <a:avLst>
              <a:gd name="adj" fmla="val 5000"/>
            </a:avLst>
          </a:prstGeom>
          <a:solidFill>
            <a:srgbClr val="EE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5602556" y="4822859"/>
            <a:ext cx="6056044" cy="369332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b="1" i="0" dirty="0">
                <a:solidFill>
                  <a:srgbClr val="232A2E"/>
                </a:solidFill>
                <a:latin typeface="Aptos"/>
              </a:rPr>
              <a:t>Amiodarone</a:t>
            </a:r>
            <a:r>
              <a:rPr b="0" i="0" dirty="0">
                <a:solidFill>
                  <a:srgbClr val="232A2E"/>
                </a:solidFill>
                <a:latin typeface="Aptos"/>
              </a:rPr>
              <a:t>: “unless it is nearly time” — no number   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394960" y="1304648"/>
            <a:ext cx="6355080" cy="3693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b="0" i="1" dirty="0">
                <a:solidFill>
                  <a:srgbClr val="5F6A70"/>
                </a:solidFill>
                <a:latin typeface="Aptos"/>
              </a:rPr>
              <a:t>Empirical cutoffs, different between FDA and EMA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 animBg="1"/>
      <p:bldP spid="14" grpId="0" animBg="1"/>
      <p:bldP spid="15" grpId="0"/>
      <p:bldP spid="16" grpId="0"/>
      <p:bldP spid="17" grpId="0"/>
      <p:bldP spid="18" grpId="0" animBg="1"/>
      <p:bldP spid="19" grpId="0" animBg="1"/>
      <p:bldP spid="20" grpId="0"/>
      <p:bldP spid="21" grpId="0"/>
      <p:bldP spid="22" grpId="0"/>
      <p:bldP spid="23" grpId="0" animBg="1"/>
      <p:bldP spid="24" grpId="0" animBg="1"/>
      <p:bldP spid="25" grpId="0"/>
      <p:bldP spid="26" grpId="0"/>
      <p:bldP spid="29" grpId="0"/>
      <p:bldP spid="31" grpId="0"/>
      <p:bldP spid="33" grpId="0"/>
      <p:bldP spid="34" grpId="0"/>
      <p:bldP spid="35" grpId="0" animBg="1"/>
      <p:bldP spid="36" grpId="0"/>
      <p:bldP spid="3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84048"/>
            <a:ext cx="82296" cy="566928"/>
          </a:xfrm>
          <a:prstGeom prst="rect">
            <a:avLst/>
          </a:prstGeom>
          <a:solidFill>
            <a:srgbClr val="C9D6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21792" y="409024"/>
            <a:ext cx="11155680" cy="507831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2700" b="1" i="0" dirty="0">
                <a:solidFill>
                  <a:srgbClr val="125C6B"/>
                </a:solidFill>
                <a:latin typeface="Aptos Display"/>
              </a:rPr>
              <a:t>One </a:t>
            </a:r>
            <a:r>
              <a:rPr lang="fr-FR" sz="2700" b="1" i="0" dirty="0" err="1">
                <a:solidFill>
                  <a:srgbClr val="125C6B"/>
                </a:solidFill>
                <a:latin typeface="Aptos Display"/>
              </a:rPr>
              <a:t>equation</a:t>
            </a:r>
            <a:r>
              <a:rPr sz="2700" b="1" i="0" dirty="0">
                <a:solidFill>
                  <a:srgbClr val="125C6B"/>
                </a:solidFill>
                <a:latin typeface="Aptos Display"/>
              </a:rPr>
              <a:t>, three </a:t>
            </a:r>
            <a:r>
              <a:rPr lang="fr-FR" sz="2700" b="1" dirty="0">
                <a:solidFill>
                  <a:srgbClr val="125C6B"/>
                </a:solidFill>
                <a:latin typeface="Aptos Display"/>
              </a:rPr>
              <a:t>variables</a:t>
            </a:r>
            <a:r>
              <a:rPr sz="2700" b="1" i="0" dirty="0">
                <a:solidFill>
                  <a:srgbClr val="125C6B"/>
                </a:solidFill>
                <a:latin typeface="Aptos Display"/>
              </a:rPr>
              <a:t>, a graded dose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" y="6053328"/>
            <a:ext cx="146304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1" i="0">
                <a:solidFill>
                  <a:srgbClr val="125C6B"/>
                </a:solidFill>
                <a:latin typeface="Aptos"/>
              </a:rPr>
              <a:t>3 / 9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206240" y="1410462"/>
            <a:ext cx="1737360" cy="6858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3BA3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000"/>
          </a:p>
        </p:txBody>
      </p:sp>
      <p:sp>
        <p:nvSpPr>
          <p:cNvPr id="6" name="TextBox 5"/>
          <p:cNvSpPr txBox="1"/>
          <p:nvPr/>
        </p:nvSpPr>
        <p:spPr>
          <a:xfrm>
            <a:off x="4251960" y="1491752"/>
            <a:ext cx="548640" cy="5232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2800" b="1" i="0">
                <a:solidFill>
                  <a:srgbClr val="125C6B"/>
                </a:solidFill>
                <a:latin typeface="Aptos Display"/>
              </a:rPr>
              <a:t>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73168" y="1599473"/>
            <a:ext cx="1170432" cy="307777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400" b="0" i="0">
                <a:solidFill>
                  <a:srgbClr val="232A2E"/>
                </a:solidFill>
                <a:latin typeface="Aptos"/>
              </a:rPr>
              <a:t>delay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0" y="1411807"/>
            <a:ext cx="1737360" cy="6858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3BA3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000"/>
          </a:p>
        </p:txBody>
      </p:sp>
      <p:sp>
        <p:nvSpPr>
          <p:cNvPr id="9" name="TextBox 8"/>
          <p:cNvSpPr txBox="1"/>
          <p:nvPr/>
        </p:nvSpPr>
        <p:spPr>
          <a:xfrm>
            <a:off x="461604" y="1477382"/>
            <a:ext cx="548640" cy="5232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2800" b="1" i="0">
                <a:solidFill>
                  <a:srgbClr val="125C6B"/>
                </a:solidFill>
                <a:latin typeface="Aptos Display"/>
              </a:rPr>
              <a:t>τ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0244" y="1493097"/>
            <a:ext cx="1170432" cy="5232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400" b="0" i="0" dirty="0">
                <a:solidFill>
                  <a:srgbClr val="232A2E"/>
                </a:solidFill>
                <a:latin typeface="Aptos"/>
              </a:rPr>
              <a:t>dosing interval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331720" y="1411807"/>
            <a:ext cx="1737360" cy="6858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3BA3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000"/>
          </a:p>
        </p:txBody>
      </p:sp>
      <p:sp>
        <p:nvSpPr>
          <p:cNvPr id="12" name="TextBox 11"/>
          <p:cNvSpPr txBox="1"/>
          <p:nvPr/>
        </p:nvSpPr>
        <p:spPr>
          <a:xfrm>
            <a:off x="2340864" y="1493096"/>
            <a:ext cx="548640" cy="5232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2800" b="1" i="0" dirty="0">
                <a:solidFill>
                  <a:srgbClr val="125C6B"/>
                </a:solidFill>
                <a:latin typeface="Aptos Display"/>
              </a:rPr>
              <a:t>t½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889504" y="1495213"/>
            <a:ext cx="1170432" cy="5232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400" b="0" i="0" dirty="0">
                <a:solidFill>
                  <a:srgbClr val="232A2E"/>
                </a:solidFill>
                <a:latin typeface="Aptos"/>
              </a:rPr>
              <a:t>population half-life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2331720"/>
            <a:ext cx="5440680" cy="3000290"/>
          </a:xfrm>
          <a:prstGeom prst="roundRect">
            <a:avLst>
              <a:gd name="adj" fmla="val 5000"/>
            </a:avLst>
          </a:prstGeom>
          <a:solidFill>
            <a:srgbClr val="EE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21792" y="2395728"/>
            <a:ext cx="5120640" cy="2744341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900" b="1" i="0" dirty="0">
                <a:solidFill>
                  <a:srgbClr val="125C6B"/>
                </a:solidFill>
                <a:latin typeface="Aptos Display"/>
              </a:rPr>
              <a:t>Catch-up dose = usual dose × max(M, S)</a:t>
            </a:r>
          </a:p>
          <a:p>
            <a:pPr algn="l">
              <a:spcAft>
                <a:spcPts val="500"/>
              </a:spcAft>
            </a:pPr>
            <a:r>
              <a:rPr sz="2000" b="1" i="0" dirty="0">
                <a:solidFill>
                  <a:srgbClr val="0070B1"/>
                </a:solidFill>
                <a:latin typeface="Aptos"/>
              </a:rPr>
              <a:t>M</a:t>
            </a:r>
            <a:r>
              <a:rPr b="0" i="0" dirty="0">
                <a:solidFill>
                  <a:srgbClr val="0070B1"/>
                </a:solidFill>
                <a:latin typeface="Aptos"/>
              </a:rPr>
              <a:t> </a:t>
            </a:r>
            <a:r>
              <a:rPr lang="fr-FR" sz="2000" b="1" i="0" dirty="0">
                <a:solidFill>
                  <a:srgbClr val="0070B1"/>
                </a:solidFill>
                <a:latin typeface="Aptos"/>
              </a:rPr>
              <a:t>= 2</a:t>
            </a:r>
            <a:r>
              <a:rPr lang="fr-FR" sz="2000" b="1" i="0" baseline="30000" dirty="0">
                <a:solidFill>
                  <a:srgbClr val="0070B1"/>
                </a:solidFill>
                <a:latin typeface="Aptos"/>
              </a:rPr>
              <a:t>−d / t½</a:t>
            </a:r>
            <a:r>
              <a:rPr b="0" i="0" dirty="0">
                <a:solidFill>
                  <a:srgbClr val="0070B1"/>
                </a:solidFill>
                <a:latin typeface="Aptos"/>
              </a:rPr>
              <a:t> </a:t>
            </a:r>
            <a:endParaRPr lang="fr-FR" b="0" i="0" dirty="0">
              <a:solidFill>
                <a:srgbClr val="0070B1"/>
              </a:solidFill>
              <a:latin typeface="Aptos"/>
            </a:endParaRPr>
          </a:p>
          <a:p>
            <a:pPr>
              <a:spcAft>
                <a:spcPts val="500"/>
              </a:spcAft>
            </a:pPr>
            <a:r>
              <a:rPr lang="en-US" dirty="0">
                <a:solidFill>
                  <a:srgbClr val="232A2E"/>
                </a:solidFill>
              </a:rPr>
              <a:t>Dose fraction remaining at the time of the delay</a:t>
            </a:r>
          </a:p>
          <a:p>
            <a:pPr>
              <a:spcAft>
                <a:spcPts val="500"/>
              </a:spcAft>
            </a:pPr>
            <a:r>
              <a:rPr sz="2000" b="1" i="0" dirty="0">
                <a:solidFill>
                  <a:srgbClr val="F1C86D"/>
                </a:solidFill>
                <a:latin typeface="Aptos"/>
              </a:rPr>
              <a:t>S</a:t>
            </a:r>
            <a:r>
              <a:rPr b="0" i="0" dirty="0">
                <a:solidFill>
                  <a:srgbClr val="F1C86D"/>
                </a:solidFill>
                <a:latin typeface="Aptos"/>
              </a:rPr>
              <a:t> </a:t>
            </a:r>
            <a:r>
              <a:rPr lang="el-GR" sz="2000" b="1" i="0" dirty="0">
                <a:solidFill>
                  <a:srgbClr val="F1C86D"/>
                </a:solidFill>
                <a:latin typeface="Aptos"/>
              </a:rPr>
              <a:t>= (1 − 2</a:t>
            </a:r>
            <a:r>
              <a:rPr lang="el-GR" sz="2000" b="1" i="0" baseline="30000" dirty="0">
                <a:solidFill>
                  <a:srgbClr val="F1C86D"/>
                </a:solidFill>
                <a:latin typeface="Aptos"/>
              </a:rPr>
              <a:t>−(τ−</a:t>
            </a:r>
            <a:r>
              <a:rPr lang="fr-FR" sz="2000" b="1" i="0" baseline="30000" dirty="0">
                <a:solidFill>
                  <a:srgbClr val="F1C86D"/>
                </a:solidFill>
                <a:latin typeface="Aptos"/>
              </a:rPr>
              <a:t>d) / t½</a:t>
            </a:r>
            <a:r>
              <a:rPr lang="fr-FR" sz="2000" b="1" i="0" dirty="0">
                <a:solidFill>
                  <a:srgbClr val="F1C86D"/>
                </a:solidFill>
                <a:latin typeface="Aptos"/>
              </a:rPr>
              <a:t>) / (1 − 2</a:t>
            </a:r>
            <a:r>
              <a:rPr lang="fr-FR" sz="2000" b="1" i="0" baseline="30000" dirty="0">
                <a:solidFill>
                  <a:srgbClr val="F1C86D"/>
                </a:solidFill>
                <a:latin typeface="Aptos"/>
              </a:rPr>
              <a:t>−</a:t>
            </a:r>
            <a:r>
              <a:rPr lang="el-GR" sz="2000" b="1" i="0" baseline="30000" dirty="0">
                <a:solidFill>
                  <a:srgbClr val="F1C86D"/>
                </a:solidFill>
                <a:latin typeface="Aptos"/>
              </a:rPr>
              <a:t>τ / </a:t>
            </a:r>
            <a:r>
              <a:rPr lang="fr-FR" sz="2000" b="1" i="0" baseline="30000" dirty="0">
                <a:solidFill>
                  <a:srgbClr val="F1C86D"/>
                </a:solidFill>
                <a:latin typeface="Aptos"/>
              </a:rPr>
              <a:t>t½</a:t>
            </a:r>
            <a:r>
              <a:rPr lang="fr-FR" sz="2000" b="1" i="0" dirty="0">
                <a:solidFill>
                  <a:srgbClr val="F1C86D"/>
                </a:solidFill>
                <a:latin typeface="Aptos"/>
              </a:rPr>
              <a:t>)</a:t>
            </a:r>
            <a:r>
              <a:rPr lang="fr-FR" sz="1600" b="0" i="0" dirty="0">
                <a:solidFill>
                  <a:srgbClr val="F1C86D"/>
                </a:solidFill>
                <a:latin typeface="Aptos"/>
              </a:rPr>
              <a:t> </a:t>
            </a:r>
          </a:p>
          <a:p>
            <a:pPr>
              <a:spcAft>
                <a:spcPts val="500"/>
              </a:spcAft>
            </a:pPr>
            <a:r>
              <a:rPr lang="en-US" dirty="0">
                <a:solidFill>
                  <a:srgbClr val="232A2E"/>
                </a:solidFill>
              </a:rPr>
              <a:t>Dose fraction adjusted for the remaining interval to limit accumulation</a:t>
            </a:r>
            <a:br>
              <a:rPr lang="en-US" dirty="0">
                <a:solidFill>
                  <a:srgbClr val="232A2E"/>
                </a:solidFill>
              </a:rPr>
            </a:br>
            <a:endParaRPr lang="en-US" dirty="0">
              <a:solidFill>
                <a:srgbClr val="232A2E"/>
              </a:solidFill>
            </a:endParaRPr>
          </a:p>
          <a:p>
            <a:pPr>
              <a:spcAft>
                <a:spcPts val="500"/>
              </a:spcAft>
            </a:pPr>
            <a:r>
              <a:rPr lang="fr-FR" dirty="0" err="1">
                <a:solidFill>
                  <a:srgbClr val="232A2E"/>
                </a:solidFill>
                <a:latin typeface="Aptos"/>
              </a:rPr>
              <a:t>Then</a:t>
            </a:r>
            <a:r>
              <a:rPr lang="fr-FR" dirty="0">
                <a:solidFill>
                  <a:srgbClr val="232A2E"/>
                </a:solidFill>
                <a:latin typeface="Aptos"/>
              </a:rPr>
              <a:t> </a:t>
            </a:r>
            <a:r>
              <a:rPr b="0" i="0" dirty="0">
                <a:solidFill>
                  <a:srgbClr val="232A2E"/>
                </a:solidFill>
                <a:latin typeface="Aptos"/>
              </a:rPr>
              <a:t>rounded down to the available strength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26480" y="1371600"/>
            <a:ext cx="5669280" cy="323165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lang="fr-FR" sz="1500" b="1" i="0" dirty="0">
                <a:solidFill>
                  <a:srgbClr val="125C6B"/>
                </a:solidFill>
                <a:latin typeface="Aptos Display"/>
              </a:rPr>
              <a:t>Concentration time </a:t>
            </a:r>
            <a:r>
              <a:rPr lang="fr-FR" sz="1500" b="1" i="0" dirty="0" err="1">
                <a:solidFill>
                  <a:srgbClr val="125C6B"/>
                </a:solidFill>
                <a:latin typeface="Aptos Display"/>
              </a:rPr>
              <a:t>curves</a:t>
            </a:r>
            <a:r>
              <a:rPr lang="fr-FR" sz="1500" b="1" i="0" dirty="0">
                <a:solidFill>
                  <a:srgbClr val="125C6B"/>
                </a:solidFill>
                <a:latin typeface="Aptos Display"/>
              </a:rPr>
              <a:t> in </a:t>
            </a:r>
            <a:r>
              <a:rPr lang="fr-FR" sz="1500" b="1" i="0" dirty="0" err="1">
                <a:solidFill>
                  <a:srgbClr val="125C6B"/>
                </a:solidFill>
                <a:latin typeface="Aptos Display"/>
              </a:rPr>
              <a:t>different</a:t>
            </a:r>
            <a:r>
              <a:rPr lang="fr-FR" sz="1500" b="1" i="0" dirty="0">
                <a:solidFill>
                  <a:srgbClr val="125C6B"/>
                </a:solidFill>
                <a:latin typeface="Aptos Display"/>
              </a:rPr>
              <a:t> scenarios</a:t>
            </a:r>
            <a:endParaRPr sz="1500" b="1" i="0" dirty="0">
              <a:solidFill>
                <a:srgbClr val="125C6B"/>
              </a:solidFill>
              <a:latin typeface="Aptos Display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F2823C54-F7A8-DC0C-F600-D452B8B017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711" r="48544" b="4316"/>
          <a:stretch/>
        </p:blipFill>
        <p:spPr>
          <a:xfrm>
            <a:off x="5989319" y="1737360"/>
            <a:ext cx="3175001" cy="387248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A406553-4D87-887B-5A30-526B97FD81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8766" t="3711" r="2849" b="4316"/>
          <a:stretch/>
        </p:blipFill>
        <p:spPr>
          <a:xfrm>
            <a:off x="8998373" y="1737360"/>
            <a:ext cx="2985527" cy="387248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4506600-EC57-2301-7AD7-22AEB43E8785}"/>
              </a:ext>
            </a:extLst>
          </p:cNvPr>
          <p:cNvSpPr/>
          <p:nvPr/>
        </p:nvSpPr>
        <p:spPr>
          <a:xfrm>
            <a:off x="8998373" y="2431626"/>
            <a:ext cx="165947" cy="189653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D6B5C8-5504-661C-73CB-E1C871FBD3DD}"/>
              </a:ext>
            </a:extLst>
          </p:cNvPr>
          <p:cNvSpPr/>
          <p:nvPr/>
        </p:nvSpPr>
        <p:spPr>
          <a:xfrm rot="5400000">
            <a:off x="8750729" y="1299978"/>
            <a:ext cx="178633" cy="141393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507D6D7-B156-D12C-C41F-1E33BB28B18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553" t="8616" r="88089" b="88468"/>
          <a:stretch/>
        </p:blipFill>
        <p:spPr>
          <a:xfrm>
            <a:off x="9332007" y="1942178"/>
            <a:ext cx="330583" cy="122796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019AE8D-5E85-E627-A55D-12E78FE41973}"/>
              </a:ext>
            </a:extLst>
          </p:cNvPr>
          <p:cNvSpPr/>
          <p:nvPr/>
        </p:nvSpPr>
        <p:spPr>
          <a:xfrm rot="5400000">
            <a:off x="11410328" y="1289600"/>
            <a:ext cx="178633" cy="141393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94B1FDA-1CEE-CFF5-EDAA-5D2773D314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8766" t="85174" r="2849" b="4316"/>
          <a:stretch/>
        </p:blipFill>
        <p:spPr>
          <a:xfrm>
            <a:off x="8998373" y="5167346"/>
            <a:ext cx="2985527" cy="4424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11" grpId="0" animBg="1"/>
      <p:bldP spid="12" grpId="0"/>
      <p:bldP spid="13" grpId="0"/>
      <p:bldP spid="14" grpId="0" animBg="1"/>
      <p:bldP spid="15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84048"/>
            <a:ext cx="82296" cy="566928"/>
          </a:xfrm>
          <a:prstGeom prst="rect">
            <a:avLst/>
          </a:prstGeom>
          <a:solidFill>
            <a:srgbClr val="C9D6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21792" y="409024"/>
            <a:ext cx="11155680" cy="507831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2700" b="1" i="0" dirty="0">
                <a:solidFill>
                  <a:srgbClr val="125C6B"/>
                </a:solidFill>
                <a:latin typeface="Aptos Display"/>
              </a:rPr>
              <a:t>One </a:t>
            </a:r>
            <a:r>
              <a:rPr lang="fr-FR" sz="2700" b="1" i="0" dirty="0" err="1">
                <a:solidFill>
                  <a:srgbClr val="125C6B"/>
                </a:solidFill>
                <a:latin typeface="Aptos Display"/>
              </a:rPr>
              <a:t>equation</a:t>
            </a:r>
            <a:r>
              <a:rPr sz="2700" b="1" i="0" dirty="0">
                <a:solidFill>
                  <a:srgbClr val="125C6B"/>
                </a:solidFill>
                <a:latin typeface="Aptos Display"/>
              </a:rPr>
              <a:t>, three </a:t>
            </a:r>
            <a:r>
              <a:rPr lang="fr-FR" sz="2700" b="1" i="0" dirty="0">
                <a:solidFill>
                  <a:srgbClr val="125C6B"/>
                </a:solidFill>
                <a:latin typeface="Aptos Display"/>
              </a:rPr>
              <a:t>variables</a:t>
            </a:r>
            <a:r>
              <a:rPr sz="2700" b="1" i="0" dirty="0">
                <a:solidFill>
                  <a:srgbClr val="125C6B"/>
                </a:solidFill>
                <a:latin typeface="Aptos Display"/>
              </a:rPr>
              <a:t>, a graded dose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" y="6053328"/>
            <a:ext cx="1463040" cy="246221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lang="fr-FR" sz="1000" b="1" dirty="0">
                <a:solidFill>
                  <a:srgbClr val="125C6B"/>
                </a:solidFill>
                <a:latin typeface="Aptos"/>
              </a:rPr>
              <a:t>4</a:t>
            </a:r>
            <a:r>
              <a:rPr sz="1000" b="1" i="0" dirty="0">
                <a:solidFill>
                  <a:srgbClr val="125C6B"/>
                </a:solidFill>
                <a:latin typeface="Aptos"/>
              </a:rPr>
              <a:t> / 9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2EA3AA7-E6FF-95B5-91E9-F2D68D3FF44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643"/>
          <a:stretch/>
        </p:blipFill>
        <p:spPr>
          <a:xfrm>
            <a:off x="-5824" y="1329660"/>
            <a:ext cx="6025451" cy="343792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DBE221C-D8FC-0B94-F624-010E1810E95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643"/>
          <a:stretch/>
        </p:blipFill>
        <p:spPr>
          <a:xfrm>
            <a:off x="6142079" y="1390465"/>
            <a:ext cx="6025451" cy="34379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577A25-4BD9-541C-6A7E-807254500710}"/>
              </a:ext>
            </a:extLst>
          </p:cNvPr>
          <p:cNvSpPr txBox="1"/>
          <p:nvPr/>
        </p:nvSpPr>
        <p:spPr>
          <a:xfrm>
            <a:off x="0" y="943751"/>
            <a:ext cx="4063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What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M : Tacrolimus </a:t>
            </a:r>
            <a:r>
              <a:rPr lang="fr-FR" dirty="0" err="1"/>
              <a:t>example</a:t>
            </a:r>
            <a:r>
              <a:rPr lang="fr-FR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E60D33-C000-6CC6-1B10-992D61D6FA98}"/>
              </a:ext>
            </a:extLst>
          </p:cNvPr>
          <p:cNvSpPr txBox="1"/>
          <p:nvPr/>
        </p:nvSpPr>
        <p:spPr>
          <a:xfrm>
            <a:off x="6199632" y="960328"/>
            <a:ext cx="4063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What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S : </a:t>
            </a:r>
            <a:r>
              <a:rPr lang="fr-FR" dirty="0" err="1"/>
              <a:t>Amoxicillin</a:t>
            </a:r>
            <a:r>
              <a:rPr lang="fr-FR" dirty="0"/>
              <a:t> </a:t>
            </a:r>
            <a:r>
              <a:rPr lang="fr-FR" dirty="0" err="1"/>
              <a:t>example</a:t>
            </a:r>
            <a:r>
              <a:rPr lang="fr-FR" dirty="0"/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CA60C2-1909-1A9C-8D6D-749DCB157A7F}"/>
              </a:ext>
            </a:extLst>
          </p:cNvPr>
          <p:cNvSpPr txBox="1"/>
          <p:nvPr/>
        </p:nvSpPr>
        <p:spPr>
          <a:xfrm>
            <a:off x="252070" y="4767586"/>
            <a:ext cx="54360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500"/>
              </a:spcAft>
            </a:pPr>
            <a:r>
              <a:rPr lang="en-US" dirty="0">
                <a:solidFill>
                  <a:srgbClr val="232A2E"/>
                </a:solidFill>
              </a:rPr>
              <a:t>M is the fraction of the dose that would still be on board at delay d, had it been taken on schedule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E370AA-F46E-5B2D-8995-21D23B5D2F6E}"/>
              </a:ext>
            </a:extLst>
          </p:cNvPr>
          <p:cNvSpPr txBox="1"/>
          <p:nvPr/>
        </p:nvSpPr>
        <p:spPr>
          <a:xfrm>
            <a:off x="5945980" y="4767586"/>
            <a:ext cx="61675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500"/>
              </a:spcAft>
            </a:pPr>
            <a:r>
              <a:rPr lang="en-US" dirty="0">
                <a:solidFill>
                  <a:srgbClr val="232A2E"/>
                </a:solidFill>
              </a:rPr>
              <a:t>S is the largest fraction you can still give now without pushing the next scheduled dose above its steady-state peak.</a:t>
            </a:r>
          </a:p>
        </p:txBody>
      </p:sp>
    </p:spTree>
    <p:extLst>
      <p:ext uri="{BB962C8B-B14F-4D97-AF65-F5344CB8AC3E}">
        <p14:creationId xmlns:p14="http://schemas.microsoft.com/office/powerpoint/2010/main" val="101066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84048"/>
            <a:ext cx="82296" cy="566928"/>
          </a:xfrm>
          <a:prstGeom prst="rect">
            <a:avLst/>
          </a:prstGeom>
          <a:solidFill>
            <a:srgbClr val="C9D6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21792" y="409024"/>
            <a:ext cx="11155680" cy="507831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2700" b="1" i="0" dirty="0">
                <a:solidFill>
                  <a:srgbClr val="125C6B"/>
                </a:solidFill>
                <a:latin typeface="Aptos Display"/>
              </a:rPr>
              <a:t>One </a:t>
            </a:r>
            <a:r>
              <a:rPr lang="fr-FR" sz="2700" b="1" i="0" dirty="0" err="1">
                <a:solidFill>
                  <a:srgbClr val="125C6B"/>
                </a:solidFill>
                <a:latin typeface="Aptos Display"/>
              </a:rPr>
              <a:t>equation</a:t>
            </a:r>
            <a:r>
              <a:rPr sz="2700" b="1" i="0" dirty="0">
                <a:solidFill>
                  <a:srgbClr val="125C6B"/>
                </a:solidFill>
                <a:latin typeface="Aptos Display"/>
              </a:rPr>
              <a:t>, three </a:t>
            </a:r>
            <a:r>
              <a:rPr lang="fr-FR" sz="2700" b="1" i="0" dirty="0">
                <a:solidFill>
                  <a:srgbClr val="125C6B"/>
                </a:solidFill>
                <a:latin typeface="Aptos Display"/>
              </a:rPr>
              <a:t>variables</a:t>
            </a:r>
            <a:r>
              <a:rPr sz="2700" b="1" i="0" dirty="0">
                <a:solidFill>
                  <a:srgbClr val="125C6B"/>
                </a:solidFill>
                <a:latin typeface="Aptos Display"/>
              </a:rPr>
              <a:t>, a graded dose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" y="6053328"/>
            <a:ext cx="1463040" cy="246221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lang="fr-FR" sz="1000" b="1" dirty="0">
                <a:solidFill>
                  <a:srgbClr val="125C6B"/>
                </a:solidFill>
                <a:latin typeface="Aptos"/>
              </a:rPr>
              <a:t>4</a:t>
            </a:r>
            <a:r>
              <a:rPr sz="1000" b="1" i="0" dirty="0">
                <a:solidFill>
                  <a:srgbClr val="125C6B"/>
                </a:solidFill>
                <a:latin typeface="Aptos"/>
              </a:rPr>
              <a:t> / 9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577A25-4BD9-541C-6A7E-807254500710}"/>
              </a:ext>
            </a:extLst>
          </p:cNvPr>
          <p:cNvSpPr txBox="1"/>
          <p:nvPr/>
        </p:nvSpPr>
        <p:spPr>
          <a:xfrm>
            <a:off x="0" y="943751"/>
            <a:ext cx="6949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Tacrolimus — two candidate catch-up doses: M × dose and S × dose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E60D33-C000-6CC6-1B10-992D61D6FA98}"/>
              </a:ext>
            </a:extLst>
          </p:cNvPr>
          <p:cNvSpPr txBox="1"/>
          <p:nvPr/>
        </p:nvSpPr>
        <p:spPr>
          <a:xfrm>
            <a:off x="7818120" y="960328"/>
            <a:ext cx="4297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The rule follows the higher one: max(M, S)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CA60C2-1909-1A9C-8D6D-749DCB157A7F}"/>
              </a:ext>
            </a:extLst>
          </p:cNvPr>
          <p:cNvSpPr txBox="1"/>
          <p:nvPr/>
        </p:nvSpPr>
        <p:spPr>
          <a:xfrm>
            <a:off x="252070" y="4767586"/>
            <a:ext cx="54360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500"/>
              </a:spcAft>
            </a:pPr>
            <a:r>
              <a:rPr lang="en-US" dirty="0">
                <a:solidFill>
                  <a:srgbClr val="232A2E"/>
                </a:solidFill>
              </a:rPr>
              <a:t>M is the fraction of the dose that would still be on board at delay d, had it been taken on schedule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E370AA-F46E-5B2D-8995-21D23B5D2F6E}"/>
              </a:ext>
            </a:extLst>
          </p:cNvPr>
          <p:cNvSpPr txBox="1"/>
          <p:nvPr/>
        </p:nvSpPr>
        <p:spPr>
          <a:xfrm>
            <a:off x="5945980" y="4767586"/>
            <a:ext cx="61675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500"/>
              </a:spcAft>
            </a:pPr>
            <a:r>
              <a:rPr lang="en-US" dirty="0">
                <a:solidFill>
                  <a:srgbClr val="232A2E"/>
                </a:solidFill>
              </a:rPr>
              <a:t>S is the largest fraction you can still give now without pushing the next scheduled dose above its steady-state peak.</a:t>
            </a:r>
          </a:p>
        </p:txBody>
      </p:sp>
      <p:pic>
        <p:nvPicPr>
          <p:cNvPr id="9" name="delay_sweep_gif" descr="slide4_tac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25880"/>
            <a:ext cx="12191695" cy="343653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589520" y="5559552"/>
            <a:ext cx="4297680" cy="246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i="1">
                <a:solidFill>
                  <a:srgbClr val="5F6A70"/>
                </a:solidFill>
                <a:latin typeface="Aptos"/>
              </a:rPr>
              <a:t>4 — auto-play GIF (delay sweeps 4 → 96 % of τ and back, ~11 s loop)</a:t>
            </a:r>
          </a:p>
        </p:txBody>
      </p:sp>
    </p:spTree>
    <p:extLst>
      <p:ext uri="{BB962C8B-B14F-4D97-AF65-F5344CB8AC3E}">
        <p14:creationId xmlns:p14="http://schemas.microsoft.com/office/powerpoint/2010/main" val="402984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84048"/>
            <a:ext cx="82296" cy="566928"/>
          </a:xfrm>
          <a:prstGeom prst="rect">
            <a:avLst/>
          </a:prstGeom>
          <a:solidFill>
            <a:srgbClr val="C9D6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21792" y="274320"/>
            <a:ext cx="11155680" cy="77724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2700" b="1" i="0" dirty="0">
                <a:solidFill>
                  <a:srgbClr val="125C6B"/>
                </a:solidFill>
                <a:latin typeface="Aptos Display"/>
              </a:rPr>
              <a:t>Stress-tested across 11 oral drugs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" y="6053328"/>
            <a:ext cx="1463040" cy="246221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lang="fr-FR" sz="1000" b="1" i="0" dirty="0">
                <a:solidFill>
                  <a:srgbClr val="125C6B"/>
                </a:solidFill>
                <a:latin typeface="Aptos"/>
              </a:rPr>
              <a:t>5</a:t>
            </a:r>
            <a:r>
              <a:rPr sz="1000" b="1" i="0" dirty="0">
                <a:solidFill>
                  <a:srgbClr val="125C6B"/>
                </a:solidFill>
                <a:latin typeface="Aptos"/>
              </a:rPr>
              <a:t> / 9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539496" y="1587500"/>
            <a:ext cx="2606040" cy="2823634"/>
          </a:xfrm>
          <a:prstGeom prst="roundRect">
            <a:avLst>
              <a:gd name="adj" fmla="val 5000"/>
            </a:avLst>
          </a:prstGeom>
          <a:solidFill>
            <a:srgbClr val="EE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3200"/>
          </a:p>
        </p:txBody>
      </p:sp>
      <p:sp>
        <p:nvSpPr>
          <p:cNvPr id="57" name="Rounded Rectangle 56"/>
          <p:cNvSpPr/>
          <p:nvPr/>
        </p:nvSpPr>
        <p:spPr>
          <a:xfrm>
            <a:off x="539496" y="1587500"/>
            <a:ext cx="310896" cy="2823634"/>
          </a:xfrm>
          <a:prstGeom prst="roundRect">
            <a:avLst>
              <a:gd name="adj" fmla="val 20000"/>
            </a:avLst>
          </a:prstGeom>
          <a:solidFill>
            <a:srgbClr val="125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3200"/>
          </a:p>
        </p:txBody>
      </p:sp>
      <p:sp>
        <p:nvSpPr>
          <p:cNvPr id="58" name="TextBox 57"/>
          <p:cNvSpPr txBox="1"/>
          <p:nvPr/>
        </p:nvSpPr>
        <p:spPr>
          <a:xfrm>
            <a:off x="539496" y="2814651"/>
            <a:ext cx="310896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400" b="1" i="0">
                <a:solidFill>
                  <a:srgbClr val="FFFFFF"/>
                </a:solidFill>
                <a:latin typeface="Aptos Display"/>
              </a:rPr>
              <a:t>1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86968" y="2235518"/>
            <a:ext cx="2221992" cy="152759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sz="2000" b="1" i="0" dirty="0">
                <a:solidFill>
                  <a:srgbClr val="125C6B"/>
                </a:solidFill>
                <a:latin typeface="Aptos"/>
              </a:rPr>
              <a:t>1,000 virtual patients</a:t>
            </a:r>
          </a:p>
          <a:p>
            <a:pPr algn="l"/>
            <a:r>
              <a:rPr b="0" i="0" dirty="0">
                <a:solidFill>
                  <a:srgbClr val="232A2E"/>
                </a:solidFill>
                <a:latin typeface="Aptos"/>
              </a:rPr>
              <a:t>per drug, from published popPK models</a:t>
            </a:r>
          </a:p>
        </p:txBody>
      </p:sp>
      <p:sp>
        <p:nvSpPr>
          <p:cNvPr id="60" name="Chevron 59"/>
          <p:cNvSpPr/>
          <p:nvPr/>
        </p:nvSpPr>
        <p:spPr>
          <a:xfrm>
            <a:off x="3200400" y="2688718"/>
            <a:ext cx="201168" cy="621199"/>
          </a:xfrm>
          <a:prstGeom prst="chevron">
            <a:avLst/>
          </a:prstGeom>
          <a:solidFill>
            <a:srgbClr val="3BA3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3200"/>
          </a:p>
        </p:txBody>
      </p:sp>
      <p:sp>
        <p:nvSpPr>
          <p:cNvPr id="61" name="Rounded Rectangle 60"/>
          <p:cNvSpPr/>
          <p:nvPr/>
        </p:nvSpPr>
        <p:spPr>
          <a:xfrm>
            <a:off x="3447288" y="1587500"/>
            <a:ext cx="2606040" cy="2823634"/>
          </a:xfrm>
          <a:prstGeom prst="roundRect">
            <a:avLst>
              <a:gd name="adj" fmla="val 5000"/>
            </a:avLst>
          </a:prstGeom>
          <a:solidFill>
            <a:srgbClr val="EE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3200"/>
          </a:p>
        </p:txBody>
      </p:sp>
      <p:sp>
        <p:nvSpPr>
          <p:cNvPr id="62" name="Rounded Rectangle 61"/>
          <p:cNvSpPr/>
          <p:nvPr/>
        </p:nvSpPr>
        <p:spPr>
          <a:xfrm>
            <a:off x="3447288" y="1587500"/>
            <a:ext cx="310896" cy="2823634"/>
          </a:xfrm>
          <a:prstGeom prst="roundRect">
            <a:avLst>
              <a:gd name="adj" fmla="val 20000"/>
            </a:avLst>
          </a:prstGeom>
          <a:solidFill>
            <a:srgbClr val="125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3200"/>
          </a:p>
        </p:txBody>
      </p:sp>
      <p:sp>
        <p:nvSpPr>
          <p:cNvPr id="63" name="TextBox 62"/>
          <p:cNvSpPr txBox="1"/>
          <p:nvPr/>
        </p:nvSpPr>
        <p:spPr>
          <a:xfrm>
            <a:off x="3447288" y="2814651"/>
            <a:ext cx="310896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400" b="1" i="0">
                <a:solidFill>
                  <a:srgbClr val="FFFFFF"/>
                </a:solidFill>
                <a:latin typeface="Aptos Display"/>
              </a:rPr>
              <a:t>2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3794760" y="2389407"/>
            <a:ext cx="2221992" cy="1219821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sz="2000" b="1" i="0">
                <a:solidFill>
                  <a:srgbClr val="125C6B"/>
                </a:solidFill>
                <a:latin typeface="Aptos"/>
              </a:rPr>
              <a:t>One event</a:t>
            </a:r>
          </a:p>
          <a:p>
            <a:pPr algn="l"/>
            <a:r>
              <a:rPr b="0" i="0">
                <a:solidFill>
                  <a:srgbClr val="232A2E"/>
                </a:solidFill>
                <a:latin typeface="Aptos"/>
              </a:rPr>
              <a:t>the dose is delayed, from slightly to fully missed</a:t>
            </a:r>
          </a:p>
        </p:txBody>
      </p:sp>
      <p:sp>
        <p:nvSpPr>
          <p:cNvPr id="65" name="Chevron 64"/>
          <p:cNvSpPr/>
          <p:nvPr/>
        </p:nvSpPr>
        <p:spPr>
          <a:xfrm>
            <a:off x="6108192" y="2688718"/>
            <a:ext cx="201168" cy="621199"/>
          </a:xfrm>
          <a:prstGeom prst="chevron">
            <a:avLst/>
          </a:prstGeom>
          <a:solidFill>
            <a:srgbClr val="3BA3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3200"/>
          </a:p>
        </p:txBody>
      </p:sp>
      <p:sp>
        <p:nvSpPr>
          <p:cNvPr id="66" name="Rounded Rectangle 65"/>
          <p:cNvSpPr/>
          <p:nvPr/>
        </p:nvSpPr>
        <p:spPr>
          <a:xfrm>
            <a:off x="6355080" y="1587500"/>
            <a:ext cx="2606040" cy="2823634"/>
          </a:xfrm>
          <a:prstGeom prst="roundRect">
            <a:avLst>
              <a:gd name="adj" fmla="val 5000"/>
            </a:avLst>
          </a:prstGeom>
          <a:solidFill>
            <a:srgbClr val="EE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3200"/>
          </a:p>
        </p:txBody>
      </p:sp>
      <p:sp>
        <p:nvSpPr>
          <p:cNvPr id="67" name="Rounded Rectangle 66"/>
          <p:cNvSpPr/>
          <p:nvPr/>
        </p:nvSpPr>
        <p:spPr>
          <a:xfrm>
            <a:off x="6355080" y="1587500"/>
            <a:ext cx="310896" cy="2823634"/>
          </a:xfrm>
          <a:prstGeom prst="roundRect">
            <a:avLst>
              <a:gd name="adj" fmla="val 20000"/>
            </a:avLst>
          </a:prstGeom>
          <a:solidFill>
            <a:srgbClr val="125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3200"/>
          </a:p>
        </p:txBody>
      </p:sp>
      <p:sp>
        <p:nvSpPr>
          <p:cNvPr id="68" name="TextBox 67"/>
          <p:cNvSpPr txBox="1"/>
          <p:nvPr/>
        </p:nvSpPr>
        <p:spPr>
          <a:xfrm>
            <a:off x="6355080" y="2814651"/>
            <a:ext cx="310896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400" b="1" i="0">
                <a:solidFill>
                  <a:srgbClr val="FFFFFF"/>
                </a:solidFill>
                <a:latin typeface="Aptos Display"/>
              </a:rPr>
              <a:t>3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702552" y="2389407"/>
            <a:ext cx="2221992" cy="1219821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sz="2000" b="1" i="0" dirty="0">
                <a:solidFill>
                  <a:srgbClr val="125C6B"/>
                </a:solidFill>
                <a:latin typeface="Aptos"/>
              </a:rPr>
              <a:t>3 strategies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b="0" i="0" dirty="0">
                <a:solidFill>
                  <a:srgbClr val="232A2E"/>
                </a:solidFill>
                <a:latin typeface="Aptos"/>
              </a:rPr>
              <a:t>half-life rule</a:t>
            </a:r>
            <a:endParaRPr lang="fr-FR" b="0" i="0" dirty="0">
              <a:solidFill>
                <a:srgbClr val="232A2E"/>
              </a:solidFill>
              <a:latin typeface="Aptos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b="0" i="0" dirty="0">
                <a:solidFill>
                  <a:srgbClr val="232A2E"/>
                </a:solidFill>
                <a:latin typeface="Aptos"/>
              </a:rPr>
              <a:t>label cutoff </a:t>
            </a:r>
            <a:endParaRPr lang="fr-FR" b="0" i="0" dirty="0">
              <a:solidFill>
                <a:srgbClr val="232A2E"/>
              </a:solidFill>
              <a:latin typeface="Aptos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b="0" i="0" dirty="0">
                <a:solidFill>
                  <a:srgbClr val="232A2E"/>
                </a:solidFill>
                <a:latin typeface="Aptos"/>
              </a:rPr>
              <a:t>skip</a:t>
            </a:r>
          </a:p>
        </p:txBody>
      </p:sp>
      <p:sp>
        <p:nvSpPr>
          <p:cNvPr id="70" name="Chevron 69"/>
          <p:cNvSpPr/>
          <p:nvPr/>
        </p:nvSpPr>
        <p:spPr>
          <a:xfrm>
            <a:off x="9015984" y="2688718"/>
            <a:ext cx="201168" cy="621199"/>
          </a:xfrm>
          <a:prstGeom prst="chevron">
            <a:avLst/>
          </a:prstGeom>
          <a:solidFill>
            <a:srgbClr val="3BA3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3200"/>
          </a:p>
        </p:txBody>
      </p:sp>
      <p:sp>
        <p:nvSpPr>
          <p:cNvPr id="71" name="Rounded Rectangle 70"/>
          <p:cNvSpPr/>
          <p:nvPr/>
        </p:nvSpPr>
        <p:spPr>
          <a:xfrm>
            <a:off x="9262872" y="1587500"/>
            <a:ext cx="2606040" cy="2823634"/>
          </a:xfrm>
          <a:prstGeom prst="roundRect">
            <a:avLst>
              <a:gd name="adj" fmla="val 5000"/>
            </a:avLst>
          </a:prstGeom>
          <a:solidFill>
            <a:srgbClr val="EE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3200"/>
          </a:p>
        </p:txBody>
      </p:sp>
      <p:sp>
        <p:nvSpPr>
          <p:cNvPr id="72" name="Rounded Rectangle 71"/>
          <p:cNvSpPr/>
          <p:nvPr/>
        </p:nvSpPr>
        <p:spPr>
          <a:xfrm>
            <a:off x="9262872" y="1587500"/>
            <a:ext cx="310896" cy="2823634"/>
          </a:xfrm>
          <a:prstGeom prst="roundRect">
            <a:avLst>
              <a:gd name="adj" fmla="val 20000"/>
            </a:avLst>
          </a:prstGeom>
          <a:solidFill>
            <a:srgbClr val="125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3200"/>
          </a:p>
        </p:txBody>
      </p:sp>
      <p:sp>
        <p:nvSpPr>
          <p:cNvPr id="73" name="TextBox 72"/>
          <p:cNvSpPr txBox="1"/>
          <p:nvPr/>
        </p:nvSpPr>
        <p:spPr>
          <a:xfrm>
            <a:off x="9262872" y="2814651"/>
            <a:ext cx="310896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400" b="1" i="0">
                <a:solidFill>
                  <a:srgbClr val="FFFFFF"/>
                </a:solidFill>
                <a:latin typeface="Aptos Display"/>
              </a:rPr>
              <a:t>4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9610344" y="2235518"/>
            <a:ext cx="2221992" cy="152759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sz="2000" b="1" i="0" dirty="0">
                <a:solidFill>
                  <a:srgbClr val="125C6B"/>
                </a:solidFill>
                <a:latin typeface="Aptos"/>
              </a:rPr>
              <a:t>Exposure vs steady state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b="0" i="0" dirty="0">
                <a:solidFill>
                  <a:srgbClr val="232A2E"/>
                </a:solidFill>
                <a:latin typeface="Aptos"/>
              </a:rPr>
              <a:t>AUC (primary) </a:t>
            </a:r>
            <a:endParaRPr lang="fr-FR" b="0" i="0" dirty="0">
              <a:solidFill>
                <a:srgbClr val="232A2E"/>
              </a:solidFill>
              <a:latin typeface="Aptos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b="0" i="0" dirty="0">
                <a:solidFill>
                  <a:srgbClr val="232A2E"/>
                </a:solidFill>
                <a:latin typeface="Aptos"/>
              </a:rPr>
              <a:t>peak</a:t>
            </a:r>
            <a:endParaRPr lang="fr-FR" b="0" i="0" dirty="0">
              <a:solidFill>
                <a:srgbClr val="232A2E"/>
              </a:solidFill>
              <a:latin typeface="Aptos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b="0" i="0" dirty="0">
                <a:solidFill>
                  <a:srgbClr val="232A2E"/>
                </a:solidFill>
                <a:latin typeface="Aptos"/>
              </a:rPr>
              <a:t>trough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/>
      <p:bldP spid="59" grpId="0"/>
      <p:bldP spid="60" grpId="0" animBg="1"/>
      <p:bldP spid="61" grpId="0" animBg="1"/>
      <p:bldP spid="62" grpId="0" animBg="1"/>
      <p:bldP spid="63" grpId="0"/>
      <p:bldP spid="64" grpId="0"/>
      <p:bldP spid="65" grpId="0" animBg="1"/>
      <p:bldP spid="66" grpId="0" animBg="1"/>
      <p:bldP spid="67" grpId="0" animBg="1"/>
      <p:bldP spid="68" grpId="0"/>
      <p:bldP spid="69" grpId="0"/>
      <p:bldP spid="70" grpId="0" animBg="1"/>
      <p:bldP spid="71" grpId="0" animBg="1"/>
      <p:bldP spid="72" grpId="0" animBg="1"/>
      <p:bldP spid="73" grpId="0"/>
      <p:bldP spid="7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84048"/>
            <a:ext cx="82296" cy="566928"/>
          </a:xfrm>
          <a:prstGeom prst="rect">
            <a:avLst/>
          </a:prstGeom>
          <a:solidFill>
            <a:srgbClr val="C9D6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21792" y="274320"/>
            <a:ext cx="11155680" cy="77724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2700" b="1" i="0">
                <a:solidFill>
                  <a:srgbClr val="125C6B"/>
                </a:solidFill>
                <a:latin typeface="Aptos Display"/>
              </a:rPr>
              <a:t>The rule stays on target where labels fall off the cliff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" y="6053328"/>
            <a:ext cx="1463040" cy="246221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lang="fr-FR" sz="1000" b="1" dirty="0">
                <a:solidFill>
                  <a:srgbClr val="125C6B"/>
                </a:solidFill>
                <a:latin typeface="Aptos"/>
              </a:rPr>
              <a:t>6</a:t>
            </a:r>
            <a:r>
              <a:rPr sz="1000" b="1" i="0" dirty="0">
                <a:solidFill>
                  <a:srgbClr val="125C6B"/>
                </a:solidFill>
                <a:latin typeface="Aptos"/>
              </a:rPr>
              <a:t> / 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22193" y="1254422"/>
            <a:ext cx="7863840" cy="3693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b="1" i="0" dirty="0">
                <a:solidFill>
                  <a:srgbClr val="125C6B"/>
                </a:solidFill>
                <a:latin typeface="Aptos Display"/>
              </a:rPr>
              <a:t>Patients with AUC </a:t>
            </a:r>
            <a:r>
              <a:rPr lang="fr-FR" b="1" dirty="0">
                <a:solidFill>
                  <a:srgbClr val="125C6B"/>
                </a:solidFill>
                <a:latin typeface="Aptos Display"/>
              </a:rPr>
              <a:t>in</a:t>
            </a:r>
            <a:r>
              <a:rPr b="1" i="0" dirty="0">
                <a:solidFill>
                  <a:srgbClr val="125C6B"/>
                </a:solidFill>
                <a:latin typeface="Aptos Display"/>
              </a:rPr>
              <a:t> target after the event (%)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050247"/>
              </p:ext>
            </p:extLst>
          </p:nvPr>
        </p:nvGraphicFramePr>
        <p:xfrm>
          <a:off x="3822193" y="1618827"/>
          <a:ext cx="7955279" cy="4069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65759" y="1162982"/>
            <a:ext cx="3108961" cy="584775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lang="fr-FR" b="1" i="0" dirty="0">
                <a:solidFill>
                  <a:srgbClr val="125C6B"/>
                </a:solidFill>
                <a:latin typeface="Aptos"/>
              </a:rPr>
              <a:t>% in</a:t>
            </a:r>
            <a:r>
              <a:rPr b="1" i="0" dirty="0">
                <a:solidFill>
                  <a:srgbClr val="125C6B"/>
                </a:solidFill>
                <a:latin typeface="Aptos"/>
              </a:rPr>
              <a:t> target</a:t>
            </a:r>
            <a:endParaRPr lang="fr-FR" b="1" i="0" dirty="0">
              <a:solidFill>
                <a:srgbClr val="125C6B"/>
              </a:solidFill>
              <a:latin typeface="Aptos"/>
            </a:endParaRPr>
          </a:p>
          <a:p>
            <a:pPr algn="l"/>
            <a:r>
              <a:rPr sz="1400" dirty="0">
                <a:latin typeface="Aptos"/>
              </a:rPr>
              <a:t>averaged over all drugs and delays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65760" y="1843986"/>
            <a:ext cx="3108960" cy="9144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69A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365760" y="1843986"/>
            <a:ext cx="128016" cy="914400"/>
          </a:xfrm>
          <a:prstGeom prst="rect">
            <a:avLst/>
          </a:prstGeom>
          <a:solidFill>
            <a:srgbClr val="E69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48640" y="1954939"/>
            <a:ext cx="2880360" cy="692497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232A2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Half-life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32A2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rule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232A2E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algn="l">
              <a:spcAft>
                <a:spcPts val="0"/>
              </a:spcAft>
            </a:pPr>
            <a:r>
              <a:rPr lang="fr-FR" sz="2500" b="1" i="0" dirty="0">
                <a:solidFill>
                  <a:srgbClr val="E69A1E"/>
                </a:solidFill>
                <a:latin typeface="Aptos Display"/>
              </a:rPr>
              <a:t>97.7 %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65760" y="2868115"/>
            <a:ext cx="3108960" cy="9144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2C7B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365760" y="2868115"/>
            <a:ext cx="128016" cy="914400"/>
          </a:xfrm>
          <a:prstGeom prst="rect">
            <a:avLst/>
          </a:prstGeom>
          <a:solidFill>
            <a:srgbClr val="2C7B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48640" y="2979068"/>
            <a:ext cx="2880360" cy="692497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232A2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Label</a:t>
            </a:r>
          </a:p>
          <a:p>
            <a:pPr algn="l">
              <a:spcAft>
                <a:spcPts val="0"/>
              </a:spcAft>
            </a:pPr>
            <a:r>
              <a:rPr sz="2500" b="1" i="0" dirty="0">
                <a:solidFill>
                  <a:srgbClr val="2C7BB6"/>
                </a:solidFill>
                <a:latin typeface="Aptos Display"/>
              </a:rPr>
              <a:t>81.7 %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65760" y="3892243"/>
            <a:ext cx="3108960" cy="9144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A9AE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365760" y="3892243"/>
            <a:ext cx="128016" cy="914400"/>
          </a:xfrm>
          <a:prstGeom prst="rect">
            <a:avLst/>
          </a:prstGeom>
          <a:solidFill>
            <a:srgbClr val="A9AE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48640" y="4003194"/>
            <a:ext cx="2880360" cy="692497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232A2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Skip</a:t>
            </a:r>
          </a:p>
          <a:p>
            <a:pPr algn="l">
              <a:spcAft>
                <a:spcPts val="0"/>
              </a:spcAft>
            </a:pPr>
            <a:r>
              <a:rPr lang="fr-FR" sz="2500" b="1" i="0" dirty="0">
                <a:solidFill>
                  <a:srgbClr val="5F6A70"/>
                </a:solidFill>
                <a:latin typeface="Aptos Display"/>
              </a:rPr>
              <a:t>61.6 %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5759" y="4952947"/>
            <a:ext cx="3456433" cy="584775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i="0" dirty="0">
                <a:solidFill>
                  <a:srgbClr val="232A2E"/>
                </a:solidFill>
                <a:latin typeface="Aptos"/>
              </a:rPr>
              <a:t>100 % on target through half an interval</a:t>
            </a:r>
            <a:endParaRPr lang="fr-FR" sz="1600" i="0" dirty="0">
              <a:solidFill>
                <a:srgbClr val="232A2E"/>
              </a:solidFill>
              <a:latin typeface="Aptos"/>
            </a:endParaRPr>
          </a:p>
          <a:p>
            <a:pPr algn="l"/>
            <a:r>
              <a:rPr lang="fr-FR" sz="1600" dirty="0">
                <a:solidFill>
                  <a:srgbClr val="232A2E"/>
                </a:solidFill>
                <a:latin typeface="Aptos"/>
              </a:rPr>
              <a:t>T</a:t>
            </a:r>
            <a:r>
              <a:rPr sz="1600" i="0" dirty="0">
                <a:solidFill>
                  <a:srgbClr val="232A2E"/>
                </a:solidFill>
                <a:latin typeface="Aptos"/>
              </a:rPr>
              <a:t>he gain is where labels say “skip”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6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84048"/>
            <a:ext cx="82296" cy="566928"/>
          </a:xfrm>
          <a:prstGeom prst="rect">
            <a:avLst/>
          </a:prstGeom>
          <a:solidFill>
            <a:srgbClr val="C9D6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21792" y="409024"/>
            <a:ext cx="11155680" cy="507831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lang="fr-FR" sz="2700" b="1" dirty="0">
                <a:solidFill>
                  <a:srgbClr val="125C6B"/>
                </a:solidFill>
                <a:latin typeface="Aptos Display"/>
              </a:rPr>
              <a:t>A p</a:t>
            </a:r>
            <a:r>
              <a:rPr sz="2700" b="1" i="0" dirty="0" err="1">
                <a:solidFill>
                  <a:srgbClr val="125C6B"/>
                </a:solidFill>
                <a:latin typeface="Aptos Display"/>
              </a:rPr>
              <a:t>ractic</a:t>
            </a:r>
            <a:r>
              <a:rPr lang="fr-FR" sz="2700" b="1" i="0" dirty="0">
                <a:solidFill>
                  <a:srgbClr val="125C6B"/>
                </a:solidFill>
                <a:latin typeface="Aptos Display"/>
              </a:rPr>
              <a:t>al </a:t>
            </a:r>
            <a:r>
              <a:rPr lang="fr-FR" sz="2700" b="1" i="0" dirty="0" err="1">
                <a:solidFill>
                  <a:srgbClr val="125C6B"/>
                </a:solidFill>
                <a:latin typeface="Aptos Display"/>
              </a:rPr>
              <a:t>example</a:t>
            </a:r>
            <a:r>
              <a:rPr lang="fr-FR" sz="2700" b="1" i="0" dirty="0">
                <a:solidFill>
                  <a:srgbClr val="125C6B"/>
                </a:solidFill>
                <a:latin typeface="Aptos Display"/>
              </a:rPr>
              <a:t>: </a:t>
            </a:r>
            <a:r>
              <a:rPr sz="2700" b="1" i="0" dirty="0">
                <a:solidFill>
                  <a:srgbClr val="125C6B"/>
                </a:solidFill>
                <a:latin typeface="Aptos Display"/>
              </a:rPr>
              <a:t>levofloxacin once daily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" y="6053328"/>
            <a:ext cx="1463040" cy="246221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lang="fr-FR" sz="1000" b="1" dirty="0">
                <a:solidFill>
                  <a:srgbClr val="125C6B"/>
                </a:solidFill>
                <a:latin typeface="Aptos"/>
              </a:rPr>
              <a:t>7</a:t>
            </a:r>
            <a:r>
              <a:rPr sz="1000" b="1" i="0" dirty="0">
                <a:solidFill>
                  <a:srgbClr val="125C6B"/>
                </a:solidFill>
                <a:latin typeface="Aptos"/>
              </a:rPr>
              <a:t> / </a:t>
            </a:r>
            <a:r>
              <a:rPr lang="fr-FR" sz="1000" b="1" i="0" dirty="0">
                <a:solidFill>
                  <a:srgbClr val="125C6B"/>
                </a:solidFill>
                <a:latin typeface="Aptos"/>
              </a:rPr>
              <a:t>9</a:t>
            </a:r>
            <a:endParaRPr sz="1000" b="1" i="0" dirty="0">
              <a:solidFill>
                <a:srgbClr val="125C6B"/>
              </a:solidFill>
              <a:latin typeface="Aptos"/>
            </a:endParaRPr>
          </a:p>
        </p:txBody>
      </p:sp>
      <p:pic>
        <p:nvPicPr>
          <p:cNvPr id="5" name="Picture 4" descr="Fig4A.png"/>
          <p:cNvPicPr>
            <a:picLocks noChangeAspect="1"/>
          </p:cNvPicPr>
          <p:nvPr/>
        </p:nvPicPr>
        <p:blipFill>
          <a:blip r:embed="rId3"/>
          <a:srcRect t="7994"/>
          <a:stretch/>
        </p:blipFill>
        <p:spPr>
          <a:xfrm>
            <a:off x="81448" y="1665721"/>
            <a:ext cx="6978167" cy="35579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C30FC1-2788-66EB-360C-E1AF13D821F1}"/>
              </a:ext>
            </a:extLst>
          </p:cNvPr>
          <p:cNvSpPr txBox="1"/>
          <p:nvPr/>
        </p:nvSpPr>
        <p:spPr>
          <a:xfrm>
            <a:off x="320041" y="1296389"/>
            <a:ext cx="6608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Impact of </a:t>
            </a:r>
            <a:r>
              <a:rPr lang="fr-FR" b="1" dirty="0" err="1"/>
              <a:t>dosing</a:t>
            </a:r>
            <a:r>
              <a:rPr lang="fr-FR" b="1" dirty="0"/>
              <a:t> </a:t>
            </a:r>
            <a:r>
              <a:rPr lang="fr-FR" b="1" dirty="0" err="1"/>
              <a:t>strategy</a:t>
            </a:r>
            <a:r>
              <a:rPr lang="fr-FR" b="1" dirty="0"/>
              <a:t> on </a:t>
            </a:r>
            <a:r>
              <a:rPr lang="fr-FR" b="1" dirty="0" err="1"/>
              <a:t>exposure</a:t>
            </a:r>
            <a:r>
              <a:rPr lang="fr-FR" b="1" dirty="0"/>
              <a:t> </a:t>
            </a:r>
            <a:r>
              <a:rPr lang="fr-FR" b="1" dirty="0" err="1"/>
              <a:t>recovery</a:t>
            </a:r>
            <a:r>
              <a:rPr lang="fr-FR" b="1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10A04C-E114-C0BD-0265-0108038D86B8}"/>
              </a:ext>
            </a:extLst>
          </p:cNvPr>
          <p:cNvSpPr txBox="1"/>
          <p:nvPr/>
        </p:nvSpPr>
        <p:spPr>
          <a:xfrm>
            <a:off x="7303703" y="1282160"/>
            <a:ext cx="4738392" cy="290079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lang="en-US" b="1" i="0" dirty="0">
                <a:solidFill>
                  <a:srgbClr val="A8A8A8"/>
                </a:solidFill>
                <a:latin typeface="Aptos"/>
              </a:rPr>
              <a:t>The Skip</a:t>
            </a:r>
          </a:p>
          <a:p>
            <a:pPr marL="201168" indent="-201168" algn="l">
              <a:spcAft>
                <a:spcPts val="1200"/>
              </a:spcAft>
              <a:buClr>
                <a:srgbClr val="A8A8A8"/>
              </a:buClr>
              <a:buFont typeface="Arial"/>
              <a:buChar char="•"/>
            </a:pPr>
            <a:r>
              <a:rPr lang="en-US" sz="1600" dirty="0">
                <a:solidFill>
                  <a:srgbClr val="232A2E"/>
                </a:solidFill>
                <a:latin typeface="Aptos"/>
              </a:rPr>
              <a:t>Always </a:t>
            </a:r>
            <a:r>
              <a:rPr lang="en-US" sz="1600" b="0" i="0" dirty="0">
                <a:solidFill>
                  <a:srgbClr val="232A2E"/>
                </a:solidFill>
                <a:latin typeface="Aptos"/>
              </a:rPr>
              <a:t>skip → underexposure</a:t>
            </a:r>
          </a:p>
          <a:p>
            <a:pPr algn="l">
              <a:spcAft>
                <a:spcPts val="300"/>
              </a:spcAft>
            </a:pPr>
            <a:r>
              <a:rPr lang="en-US" b="1" i="0" dirty="0">
                <a:solidFill>
                  <a:srgbClr val="2687BD"/>
                </a:solidFill>
                <a:latin typeface="Aptos"/>
              </a:rPr>
              <a:t>The Label</a:t>
            </a:r>
          </a:p>
          <a:p>
            <a:pPr marL="201168" indent="-201168">
              <a:spcAft>
                <a:spcPts val="600"/>
              </a:spcAft>
              <a:buClr>
                <a:srgbClr val="2C7BB6"/>
              </a:buClr>
              <a:buFont typeface="Arial"/>
              <a:buChar char="•"/>
            </a:pPr>
            <a:r>
              <a:rPr lang="en-US" sz="1600" dirty="0">
                <a:solidFill>
                  <a:srgbClr val="232A2E"/>
                </a:solidFill>
                <a:latin typeface="Aptos"/>
              </a:rPr>
              <a:t>Full dose just before the cutoff → overexposure</a:t>
            </a:r>
          </a:p>
          <a:p>
            <a:pPr marL="201168" indent="-201168" algn="l">
              <a:spcAft>
                <a:spcPts val="1200"/>
              </a:spcAft>
              <a:buClr>
                <a:srgbClr val="2C7BB6"/>
              </a:buClr>
              <a:buFont typeface="Arial"/>
              <a:buChar char="•"/>
            </a:pPr>
            <a:r>
              <a:rPr lang="en-US" sz="1600" dirty="0">
                <a:solidFill>
                  <a:srgbClr val="232A2E"/>
                </a:solidFill>
                <a:latin typeface="Aptos"/>
              </a:rPr>
              <a:t>S</a:t>
            </a:r>
            <a:r>
              <a:rPr lang="en-US" sz="1600" b="0" i="0" dirty="0">
                <a:solidFill>
                  <a:srgbClr val="232A2E"/>
                </a:solidFill>
                <a:latin typeface="Aptos"/>
              </a:rPr>
              <a:t>kip just after → underexposure</a:t>
            </a:r>
          </a:p>
          <a:p>
            <a:pPr algn="l">
              <a:spcAft>
                <a:spcPts val="300"/>
              </a:spcAft>
            </a:pPr>
            <a:r>
              <a:rPr b="1" i="0" dirty="0">
                <a:solidFill>
                  <a:srgbClr val="EAAD26"/>
                </a:solidFill>
                <a:latin typeface="Aptos"/>
              </a:rPr>
              <a:t>The </a:t>
            </a:r>
            <a:r>
              <a:rPr lang="fr-FR" b="1" dirty="0">
                <a:solidFill>
                  <a:srgbClr val="EAAD26"/>
                </a:solidFill>
                <a:latin typeface="Aptos"/>
              </a:rPr>
              <a:t>R</a:t>
            </a:r>
            <a:r>
              <a:rPr b="1" i="0" dirty="0">
                <a:solidFill>
                  <a:srgbClr val="EAAD26"/>
                </a:solidFill>
                <a:latin typeface="Aptos"/>
              </a:rPr>
              <a:t>ule</a:t>
            </a:r>
          </a:p>
          <a:p>
            <a:pPr marL="201168" indent="-201168" algn="l">
              <a:spcAft>
                <a:spcPts val="1200"/>
              </a:spcAft>
              <a:buClr>
                <a:srgbClr val="E69A1E"/>
              </a:buClr>
              <a:buFont typeface="Arial"/>
              <a:buChar char="•"/>
            </a:pPr>
            <a:r>
              <a:rPr lang="fr-FR" sz="1600" b="1" dirty="0">
                <a:solidFill>
                  <a:srgbClr val="232A2E"/>
                </a:solidFill>
                <a:latin typeface="Aptos"/>
              </a:rPr>
              <a:t>H</a:t>
            </a:r>
            <a:r>
              <a:rPr sz="1600" b="1" dirty="0" err="1">
                <a:solidFill>
                  <a:srgbClr val="232A2E"/>
                </a:solidFill>
                <a:latin typeface="Aptos"/>
              </a:rPr>
              <a:t>alf</a:t>
            </a:r>
            <a:r>
              <a:rPr sz="1600" b="1" dirty="0">
                <a:solidFill>
                  <a:srgbClr val="232A2E"/>
                </a:solidFill>
                <a:latin typeface="Aptos"/>
              </a:rPr>
              <a:t> a tablet, whatever the delay up to half a day </a:t>
            </a:r>
            <a:r>
              <a:rPr sz="1600" b="0" i="0" dirty="0">
                <a:solidFill>
                  <a:srgbClr val="232A2E"/>
                </a:solidFill>
                <a:latin typeface="Aptos"/>
              </a:rPr>
              <a:t>→ stays inside the window</a:t>
            </a:r>
            <a:br>
              <a:rPr lang="fr-FR" sz="1600" b="0" i="0" dirty="0">
                <a:solidFill>
                  <a:srgbClr val="232A2E"/>
                </a:solidFill>
                <a:latin typeface="Aptos"/>
              </a:rPr>
            </a:br>
            <a:r>
              <a:rPr lang="fr-FR" sz="1600" b="1" dirty="0">
                <a:solidFill>
                  <a:srgbClr val="232A2E"/>
                </a:solidFill>
                <a:latin typeface="Aptos"/>
              </a:rPr>
              <a:t>Dose </a:t>
            </a:r>
            <a:r>
              <a:rPr lang="fr-FR" sz="1600" b="1" dirty="0" err="1">
                <a:solidFill>
                  <a:srgbClr val="232A2E"/>
                </a:solidFill>
                <a:latin typeface="Aptos"/>
              </a:rPr>
              <a:t>rounded</a:t>
            </a:r>
            <a:r>
              <a:rPr lang="fr-FR" sz="1600" b="1" dirty="0">
                <a:solidFill>
                  <a:srgbClr val="232A2E"/>
                </a:solidFill>
                <a:latin typeface="Aptos"/>
              </a:rPr>
              <a:t> down.</a:t>
            </a:r>
            <a:endParaRPr sz="1600" b="1" i="0" dirty="0">
              <a:solidFill>
                <a:srgbClr val="232A2E"/>
              </a:solidFill>
              <a:latin typeface="Aptos"/>
            </a:endParaRPr>
          </a:p>
        </p:txBody>
      </p:sp>
      <p:pic>
        <p:nvPicPr>
          <p:cNvPr id="8" name="Picture 7" descr="Fig4A.png">
            <a:extLst>
              <a:ext uri="{FF2B5EF4-FFF2-40B4-BE49-F238E27FC236}">
                <a16:creationId xmlns:a16="http://schemas.microsoft.com/office/drawing/2014/main" id="{8CA85B48-91B7-1E08-AB39-CC7D1AC9BD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59" t="42699" r="88757" b="25147"/>
          <a:stretch/>
        </p:blipFill>
        <p:spPr>
          <a:xfrm>
            <a:off x="5181468" y="3007786"/>
            <a:ext cx="250287" cy="1243352"/>
          </a:xfrm>
          <a:prstGeom prst="rect">
            <a:avLst/>
          </a:prstGeom>
        </p:spPr>
      </p:pic>
      <p:pic>
        <p:nvPicPr>
          <p:cNvPr id="12" name="Picture 11" descr="Fig4A.png">
            <a:extLst>
              <a:ext uri="{FF2B5EF4-FFF2-40B4-BE49-F238E27FC236}">
                <a16:creationId xmlns:a16="http://schemas.microsoft.com/office/drawing/2014/main" id="{EB6498D3-3DEC-246D-D15A-029E07C258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72" t="13868" r="89471" b="47239"/>
          <a:stretch/>
        </p:blipFill>
        <p:spPr>
          <a:xfrm>
            <a:off x="1088857" y="1892583"/>
            <a:ext cx="280626" cy="1504060"/>
          </a:xfrm>
          <a:prstGeom prst="rect">
            <a:avLst/>
          </a:prstGeom>
        </p:spPr>
      </p:pic>
      <p:pic>
        <p:nvPicPr>
          <p:cNvPr id="13" name="Picture 12" descr="Fig4A.png">
            <a:extLst>
              <a:ext uri="{FF2B5EF4-FFF2-40B4-BE49-F238E27FC236}">
                <a16:creationId xmlns:a16="http://schemas.microsoft.com/office/drawing/2014/main" id="{E502CCE7-C900-7E94-ABCD-77DAC2C0E67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72" t="13868" r="89471" b="47239"/>
          <a:stretch/>
        </p:blipFill>
        <p:spPr>
          <a:xfrm>
            <a:off x="2106974" y="1893641"/>
            <a:ext cx="280626" cy="1504060"/>
          </a:xfrm>
          <a:prstGeom prst="rect">
            <a:avLst/>
          </a:prstGeom>
        </p:spPr>
      </p:pic>
      <p:pic>
        <p:nvPicPr>
          <p:cNvPr id="14" name="Picture 13" descr="Fig4A.png">
            <a:extLst>
              <a:ext uri="{FF2B5EF4-FFF2-40B4-BE49-F238E27FC236}">
                <a16:creationId xmlns:a16="http://schemas.microsoft.com/office/drawing/2014/main" id="{4965ECD9-88A5-E521-DA42-C83958400C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72" t="13868" r="89471" b="47239"/>
          <a:stretch/>
        </p:blipFill>
        <p:spPr>
          <a:xfrm>
            <a:off x="3114383" y="1892583"/>
            <a:ext cx="280626" cy="1504060"/>
          </a:xfrm>
          <a:prstGeom prst="rect">
            <a:avLst/>
          </a:prstGeom>
        </p:spPr>
      </p:pic>
      <p:pic>
        <p:nvPicPr>
          <p:cNvPr id="15" name="Picture 14" descr="Fig4A.png">
            <a:extLst>
              <a:ext uri="{FF2B5EF4-FFF2-40B4-BE49-F238E27FC236}">
                <a16:creationId xmlns:a16="http://schemas.microsoft.com/office/drawing/2014/main" id="{5996B0C3-737F-7BDF-F21A-AF08C0A2F42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72" t="13868" r="89471" b="47239"/>
          <a:stretch/>
        </p:blipFill>
        <p:spPr>
          <a:xfrm>
            <a:off x="4132500" y="1892583"/>
            <a:ext cx="280626" cy="1504060"/>
          </a:xfrm>
          <a:prstGeom prst="rect">
            <a:avLst/>
          </a:prstGeom>
        </p:spPr>
      </p:pic>
      <p:pic>
        <p:nvPicPr>
          <p:cNvPr id="16" name="Picture 15" descr="Fig4A.png">
            <a:extLst>
              <a:ext uri="{FF2B5EF4-FFF2-40B4-BE49-F238E27FC236}">
                <a16:creationId xmlns:a16="http://schemas.microsoft.com/office/drawing/2014/main" id="{9884056D-40F6-15CE-EB47-ADE59FC4D4E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59" t="42399" r="88757" b="25147"/>
          <a:stretch/>
        </p:blipFill>
        <p:spPr>
          <a:xfrm>
            <a:off x="5430109" y="2996145"/>
            <a:ext cx="250287" cy="1254992"/>
          </a:xfrm>
          <a:prstGeom prst="rect">
            <a:avLst/>
          </a:prstGeom>
        </p:spPr>
      </p:pic>
      <p:pic>
        <p:nvPicPr>
          <p:cNvPr id="17" name="Picture 16" descr="Fig4A.png">
            <a:extLst>
              <a:ext uri="{FF2B5EF4-FFF2-40B4-BE49-F238E27FC236}">
                <a16:creationId xmlns:a16="http://schemas.microsoft.com/office/drawing/2014/main" id="{FB856FC3-73C1-AA64-E233-3E70F3FD42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59" t="42399" r="88757" b="25147"/>
          <a:stretch/>
        </p:blipFill>
        <p:spPr>
          <a:xfrm>
            <a:off x="6193109" y="2996145"/>
            <a:ext cx="250287" cy="1254992"/>
          </a:xfrm>
          <a:prstGeom prst="rect">
            <a:avLst/>
          </a:prstGeom>
        </p:spPr>
      </p:pic>
      <p:pic>
        <p:nvPicPr>
          <p:cNvPr id="18" name="Picture 17" descr="Fig4A.png">
            <a:extLst>
              <a:ext uri="{FF2B5EF4-FFF2-40B4-BE49-F238E27FC236}">
                <a16:creationId xmlns:a16="http://schemas.microsoft.com/office/drawing/2014/main" id="{B48A3944-84C1-1956-2FB5-F6F7472316F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59" t="42399" r="88757" b="25147"/>
          <a:stretch/>
        </p:blipFill>
        <p:spPr>
          <a:xfrm>
            <a:off x="6445742" y="2996145"/>
            <a:ext cx="250287" cy="1254992"/>
          </a:xfrm>
          <a:prstGeom prst="rect">
            <a:avLst/>
          </a:prstGeom>
        </p:spPr>
      </p:pic>
      <p:pic>
        <p:nvPicPr>
          <p:cNvPr id="19" name="Picture 18" descr="Fig4A.png">
            <a:extLst>
              <a:ext uri="{FF2B5EF4-FFF2-40B4-BE49-F238E27FC236}">
                <a16:creationId xmlns:a16="http://schemas.microsoft.com/office/drawing/2014/main" id="{97FC6A9A-18D7-1D6F-E036-3B5A54F2571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72" t="13868" r="89471" b="33303"/>
          <a:stretch/>
        </p:blipFill>
        <p:spPr>
          <a:xfrm>
            <a:off x="3395009" y="1892582"/>
            <a:ext cx="280626" cy="2042977"/>
          </a:xfrm>
          <a:prstGeom prst="rect">
            <a:avLst/>
          </a:prstGeom>
        </p:spPr>
      </p:pic>
      <p:pic>
        <p:nvPicPr>
          <p:cNvPr id="20" name="Picture 19" descr="Fig4A.png">
            <a:extLst>
              <a:ext uri="{FF2B5EF4-FFF2-40B4-BE49-F238E27FC236}">
                <a16:creationId xmlns:a16="http://schemas.microsoft.com/office/drawing/2014/main" id="{C6B63BA1-5425-4A72-7867-5E4ACA4C26C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72" t="13868" r="89471" b="33303"/>
          <a:stretch/>
        </p:blipFill>
        <p:spPr>
          <a:xfrm>
            <a:off x="4402418" y="1892469"/>
            <a:ext cx="280626" cy="2042977"/>
          </a:xfrm>
          <a:prstGeom prst="rect">
            <a:avLst/>
          </a:prstGeom>
        </p:spPr>
      </p:pic>
      <p:pic>
        <p:nvPicPr>
          <p:cNvPr id="21" name="Picture 20" descr="Fig4A.png">
            <a:extLst>
              <a:ext uri="{FF2B5EF4-FFF2-40B4-BE49-F238E27FC236}">
                <a16:creationId xmlns:a16="http://schemas.microsoft.com/office/drawing/2014/main" id="{2424B9B7-FF48-5FD7-E87A-3CE9706E0D3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72" t="13868" r="89471" b="33303"/>
          <a:stretch/>
        </p:blipFill>
        <p:spPr>
          <a:xfrm>
            <a:off x="2376892" y="1893527"/>
            <a:ext cx="280626" cy="2042977"/>
          </a:xfrm>
          <a:prstGeom prst="rect">
            <a:avLst/>
          </a:prstGeom>
        </p:spPr>
      </p:pic>
      <p:pic>
        <p:nvPicPr>
          <p:cNvPr id="22" name="Picture 21" descr="Fig4A.png">
            <a:extLst>
              <a:ext uri="{FF2B5EF4-FFF2-40B4-BE49-F238E27FC236}">
                <a16:creationId xmlns:a16="http://schemas.microsoft.com/office/drawing/2014/main" id="{003B06E8-976D-BA62-A78D-4394708392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72" t="13868" r="89471" b="33303"/>
          <a:stretch/>
        </p:blipFill>
        <p:spPr>
          <a:xfrm>
            <a:off x="1340154" y="1892795"/>
            <a:ext cx="280626" cy="20429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84048"/>
            <a:ext cx="82296" cy="566928"/>
          </a:xfrm>
          <a:prstGeom prst="rect">
            <a:avLst/>
          </a:prstGeom>
          <a:solidFill>
            <a:srgbClr val="C9D6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21792" y="409024"/>
            <a:ext cx="11155680" cy="507831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lang="fr-FR" sz="2700" b="1" dirty="0">
                <a:solidFill>
                  <a:srgbClr val="125C6B"/>
                </a:solidFill>
                <a:latin typeface="Aptos Display"/>
              </a:rPr>
              <a:t>A </a:t>
            </a:r>
            <a:r>
              <a:rPr lang="fr-FR" sz="2700" b="1" dirty="0" err="1">
                <a:solidFill>
                  <a:srgbClr val="125C6B"/>
                </a:solidFill>
                <a:latin typeface="Aptos Display"/>
              </a:rPr>
              <a:t>p</a:t>
            </a:r>
            <a:r>
              <a:rPr lang="fr-FR" sz="2700" b="1" i="0" dirty="0" err="1">
                <a:solidFill>
                  <a:srgbClr val="125C6B"/>
                </a:solidFill>
                <a:latin typeface="Aptos Display"/>
              </a:rPr>
              <a:t>ractical</a:t>
            </a:r>
            <a:r>
              <a:rPr lang="fr-FR" sz="2700" b="1" i="0" dirty="0">
                <a:solidFill>
                  <a:srgbClr val="125C6B"/>
                </a:solidFill>
                <a:latin typeface="Aptos Display"/>
              </a:rPr>
              <a:t> </a:t>
            </a:r>
            <a:r>
              <a:rPr lang="fr-FR" sz="2700" b="1" i="0" dirty="0" err="1">
                <a:solidFill>
                  <a:srgbClr val="125C6B"/>
                </a:solidFill>
                <a:latin typeface="Aptos Display"/>
              </a:rPr>
              <a:t>example</a:t>
            </a:r>
            <a:r>
              <a:rPr lang="fr-FR" sz="2700" b="1" i="0" dirty="0">
                <a:solidFill>
                  <a:srgbClr val="125C6B"/>
                </a:solidFill>
                <a:latin typeface="Aptos Display"/>
              </a:rPr>
              <a:t>: tacrolimus</a:t>
            </a:r>
            <a:r>
              <a:rPr sz="2700" b="1" i="0" dirty="0">
                <a:solidFill>
                  <a:srgbClr val="125C6B"/>
                </a:solidFill>
                <a:latin typeface="Aptos Display"/>
              </a:rPr>
              <a:t> </a:t>
            </a:r>
            <a:r>
              <a:rPr lang="fr-FR" sz="2700" b="1" i="0" dirty="0" err="1">
                <a:solidFill>
                  <a:srgbClr val="125C6B"/>
                </a:solidFill>
                <a:latin typeface="Aptos Display"/>
              </a:rPr>
              <a:t>twice</a:t>
            </a:r>
            <a:r>
              <a:rPr sz="2700" b="1" i="0" dirty="0">
                <a:solidFill>
                  <a:srgbClr val="125C6B"/>
                </a:solidFill>
                <a:latin typeface="Aptos Display"/>
              </a:rPr>
              <a:t> daily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" y="6053328"/>
            <a:ext cx="1463040" cy="246221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lang="fr-FR" sz="1000" b="1" i="0" dirty="0">
                <a:solidFill>
                  <a:srgbClr val="125C6B"/>
                </a:solidFill>
                <a:latin typeface="Aptos"/>
              </a:rPr>
              <a:t>8</a:t>
            </a:r>
            <a:r>
              <a:rPr sz="1000" b="1" i="0" dirty="0">
                <a:solidFill>
                  <a:srgbClr val="125C6B"/>
                </a:solidFill>
                <a:latin typeface="Aptos"/>
              </a:rPr>
              <a:t> / </a:t>
            </a:r>
            <a:r>
              <a:rPr lang="fr-FR" sz="1000" b="1" i="0" dirty="0">
                <a:solidFill>
                  <a:srgbClr val="125C6B"/>
                </a:solidFill>
                <a:latin typeface="Aptos"/>
              </a:rPr>
              <a:t>9</a:t>
            </a:r>
            <a:endParaRPr sz="1000" b="1" i="0" dirty="0">
              <a:solidFill>
                <a:srgbClr val="125C6B"/>
              </a:solidFill>
              <a:latin typeface="Apto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03703" y="1282160"/>
            <a:ext cx="4738392" cy="4147289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lang="en-US" b="1" i="0" dirty="0">
                <a:solidFill>
                  <a:srgbClr val="A8A8A8"/>
                </a:solidFill>
                <a:latin typeface="Aptos"/>
              </a:rPr>
              <a:t>The Skip</a:t>
            </a:r>
          </a:p>
          <a:p>
            <a:pPr marL="201168" indent="-201168" algn="l">
              <a:spcAft>
                <a:spcPts val="1200"/>
              </a:spcAft>
              <a:buClr>
                <a:srgbClr val="A8A8A8"/>
              </a:buClr>
              <a:buFont typeface="Arial"/>
              <a:buChar char="•"/>
            </a:pPr>
            <a:r>
              <a:rPr lang="en-US" sz="1600" dirty="0">
                <a:solidFill>
                  <a:srgbClr val="232A2E"/>
                </a:solidFill>
                <a:latin typeface="Aptos"/>
              </a:rPr>
              <a:t>Always </a:t>
            </a:r>
            <a:r>
              <a:rPr lang="en-US" sz="1600" b="0" i="0" dirty="0">
                <a:solidFill>
                  <a:srgbClr val="232A2E"/>
                </a:solidFill>
                <a:latin typeface="Aptos"/>
              </a:rPr>
              <a:t>skip → underexposure</a:t>
            </a:r>
          </a:p>
          <a:p>
            <a:pPr algn="l">
              <a:spcAft>
                <a:spcPts val="300"/>
              </a:spcAft>
            </a:pPr>
            <a:r>
              <a:rPr lang="en-US" b="1" i="0" dirty="0">
                <a:solidFill>
                  <a:srgbClr val="2687BD"/>
                </a:solidFill>
                <a:latin typeface="Aptos"/>
              </a:rPr>
              <a:t>The Label</a:t>
            </a:r>
          </a:p>
          <a:p>
            <a:pPr marL="201168" indent="-201168">
              <a:spcAft>
                <a:spcPts val="600"/>
              </a:spcAft>
              <a:buClr>
                <a:srgbClr val="2C7BB6"/>
              </a:buClr>
              <a:buFont typeface="Arial"/>
              <a:buChar char="•"/>
            </a:pPr>
            <a:r>
              <a:rPr lang="en-US" sz="1600" dirty="0">
                <a:solidFill>
                  <a:srgbClr val="232A2E"/>
                </a:solidFill>
                <a:latin typeface="Aptos"/>
              </a:rPr>
              <a:t>Full dose just before the cutoff → overexposure</a:t>
            </a:r>
          </a:p>
          <a:p>
            <a:pPr marL="201168" indent="-201168" algn="l">
              <a:spcAft>
                <a:spcPts val="1200"/>
              </a:spcAft>
              <a:buClr>
                <a:srgbClr val="2C7BB6"/>
              </a:buClr>
              <a:buFont typeface="Arial"/>
              <a:buChar char="•"/>
            </a:pPr>
            <a:r>
              <a:rPr lang="en-US" sz="1600" dirty="0">
                <a:solidFill>
                  <a:srgbClr val="232A2E"/>
                </a:solidFill>
                <a:latin typeface="Aptos"/>
              </a:rPr>
              <a:t>S</a:t>
            </a:r>
            <a:r>
              <a:rPr lang="en-US" sz="1600" b="0" i="0" dirty="0">
                <a:solidFill>
                  <a:srgbClr val="232A2E"/>
                </a:solidFill>
                <a:latin typeface="Aptos"/>
              </a:rPr>
              <a:t>kip just after → underexposure</a:t>
            </a:r>
          </a:p>
          <a:p>
            <a:pPr algn="l">
              <a:spcAft>
                <a:spcPts val="300"/>
              </a:spcAft>
            </a:pPr>
            <a:r>
              <a:rPr b="1" i="0" dirty="0">
                <a:solidFill>
                  <a:srgbClr val="EAAD26"/>
                </a:solidFill>
                <a:latin typeface="Aptos"/>
              </a:rPr>
              <a:t>The </a:t>
            </a:r>
            <a:r>
              <a:rPr lang="fr-FR" b="1" dirty="0">
                <a:solidFill>
                  <a:srgbClr val="EAAD26"/>
                </a:solidFill>
                <a:latin typeface="Aptos"/>
              </a:rPr>
              <a:t>R</a:t>
            </a:r>
            <a:r>
              <a:rPr b="1" i="0" dirty="0">
                <a:solidFill>
                  <a:srgbClr val="EAAD26"/>
                </a:solidFill>
                <a:latin typeface="Aptos"/>
              </a:rPr>
              <a:t>ule</a:t>
            </a:r>
          </a:p>
          <a:p>
            <a:pPr marL="201168" indent="-201168" algn="l">
              <a:spcAft>
                <a:spcPts val="1200"/>
              </a:spcAft>
              <a:buClr>
                <a:srgbClr val="E69A1E"/>
              </a:buClr>
              <a:buFont typeface="Arial"/>
              <a:buChar char="•"/>
            </a:pPr>
            <a:r>
              <a:rPr lang="fr-FR" sz="1600" b="1" dirty="0">
                <a:solidFill>
                  <a:srgbClr val="232A2E"/>
                </a:solidFill>
                <a:latin typeface="Aptos"/>
              </a:rPr>
              <a:t>H</a:t>
            </a:r>
            <a:r>
              <a:rPr sz="1600" b="1" dirty="0" err="1">
                <a:solidFill>
                  <a:srgbClr val="232A2E"/>
                </a:solidFill>
                <a:latin typeface="Aptos"/>
              </a:rPr>
              <a:t>alf</a:t>
            </a:r>
            <a:r>
              <a:rPr sz="1600" b="1" dirty="0">
                <a:solidFill>
                  <a:srgbClr val="232A2E"/>
                </a:solidFill>
                <a:latin typeface="Aptos"/>
              </a:rPr>
              <a:t> a tablet, whatever the delay up to half a day </a:t>
            </a:r>
            <a:r>
              <a:rPr sz="1600" b="0" i="0" dirty="0">
                <a:solidFill>
                  <a:srgbClr val="232A2E"/>
                </a:solidFill>
                <a:latin typeface="Aptos"/>
              </a:rPr>
              <a:t>→ stays inside the window</a:t>
            </a:r>
            <a:br>
              <a:rPr lang="fr-FR" sz="1600" b="0" i="0" dirty="0">
                <a:solidFill>
                  <a:srgbClr val="232A2E"/>
                </a:solidFill>
                <a:latin typeface="Aptos"/>
              </a:rPr>
            </a:br>
            <a:r>
              <a:rPr lang="fr-FR" sz="1600" b="1" dirty="0">
                <a:solidFill>
                  <a:srgbClr val="232A2E"/>
                </a:solidFill>
                <a:latin typeface="Aptos"/>
              </a:rPr>
              <a:t>Dose </a:t>
            </a:r>
            <a:r>
              <a:rPr lang="fr-FR" sz="1600" b="1" dirty="0" err="1">
                <a:solidFill>
                  <a:srgbClr val="232A2E"/>
                </a:solidFill>
                <a:latin typeface="Aptos"/>
              </a:rPr>
              <a:t>rounded</a:t>
            </a:r>
            <a:r>
              <a:rPr lang="fr-FR" sz="1600" b="1" dirty="0">
                <a:solidFill>
                  <a:srgbClr val="232A2E"/>
                </a:solidFill>
                <a:latin typeface="Aptos"/>
              </a:rPr>
              <a:t> down.</a:t>
            </a:r>
            <a:endParaRPr sz="1600" b="1" i="0" dirty="0">
              <a:solidFill>
                <a:srgbClr val="232A2E"/>
              </a:solidFill>
              <a:latin typeface="Aptos"/>
            </a:endParaRPr>
          </a:p>
          <a:p>
            <a:pPr algn="l">
              <a:spcAft>
                <a:spcPts val="300"/>
              </a:spcAft>
            </a:pPr>
            <a:r>
              <a:rPr lang="fr-FR" b="1" i="0" dirty="0">
                <a:solidFill>
                  <a:srgbClr val="EAAD26"/>
                </a:solidFill>
                <a:latin typeface="Aptos"/>
              </a:rPr>
              <a:t>Dose </a:t>
            </a:r>
            <a:r>
              <a:rPr lang="fr-FR" b="1" i="0" dirty="0" err="1">
                <a:solidFill>
                  <a:srgbClr val="EAAD26"/>
                </a:solidFill>
                <a:latin typeface="Aptos"/>
              </a:rPr>
              <a:t>granularity</a:t>
            </a:r>
            <a:r>
              <a:rPr lang="fr-FR" b="1" i="0" dirty="0">
                <a:solidFill>
                  <a:srgbClr val="EAAD26"/>
                </a:solidFill>
                <a:latin typeface="Aptos"/>
              </a:rPr>
              <a:t> </a:t>
            </a:r>
            <a:r>
              <a:rPr lang="fr-FR" b="1" i="0" dirty="0" err="1">
                <a:solidFill>
                  <a:srgbClr val="EAAD26"/>
                </a:solidFill>
                <a:latin typeface="Aptos"/>
              </a:rPr>
              <a:t>matters</a:t>
            </a:r>
            <a:endParaRPr lang="fr-FR" b="1" i="0" dirty="0">
              <a:solidFill>
                <a:srgbClr val="EAAD26"/>
              </a:solidFill>
              <a:latin typeface="Aptos"/>
            </a:endParaRPr>
          </a:p>
          <a:p>
            <a:pPr marL="285750" indent="-285750" algn="l">
              <a:spcAft>
                <a:spcPts val="300"/>
              </a:spcAft>
              <a:buClr>
                <a:srgbClr val="EAAD26"/>
              </a:buClr>
              <a:buFont typeface="Arial" panose="020B0604020202020204" pitchFamily="34" charset="0"/>
              <a:buChar char="•"/>
            </a:pPr>
            <a:r>
              <a:rPr lang="en-US" sz="1600" b="0" i="0" dirty="0">
                <a:solidFill>
                  <a:srgbClr val="232A2E"/>
                </a:solidFill>
                <a:latin typeface="Aptos"/>
              </a:rPr>
              <a:t>Coarse dose increments may force omission</a:t>
            </a:r>
            <a:endParaRPr lang="en-US" sz="1600" dirty="0">
              <a:solidFill>
                <a:srgbClr val="232A2E"/>
              </a:solidFill>
              <a:latin typeface="Aptos"/>
            </a:endParaRPr>
          </a:p>
          <a:p>
            <a:pPr marL="285750" indent="-285750" algn="l">
              <a:spcAft>
                <a:spcPts val="300"/>
              </a:spcAft>
              <a:buClr>
                <a:srgbClr val="EAAD26"/>
              </a:buClr>
              <a:buFont typeface="Arial" panose="020B0604020202020204" pitchFamily="34" charset="0"/>
              <a:buChar char="•"/>
            </a:pPr>
            <a:r>
              <a:rPr lang="en-US" sz="1600" b="0" i="0" dirty="0">
                <a:solidFill>
                  <a:srgbClr val="232A2E"/>
                </a:solidFill>
                <a:latin typeface="Aptos"/>
              </a:rPr>
              <a:t>Smaller strengths, such as tacrolimus, allow the rule to track the calculated dose more closely</a:t>
            </a:r>
            <a:endParaRPr sz="1600" b="0" i="0" dirty="0">
              <a:solidFill>
                <a:srgbClr val="232A2E"/>
              </a:solidFill>
              <a:latin typeface="Aptos"/>
            </a:endParaRPr>
          </a:p>
        </p:txBody>
      </p:sp>
      <p:pic>
        <p:nvPicPr>
          <p:cNvPr id="9" name="Picture 8" descr="A graph of a graph with different colored squares&#10;&#10;AI-generated content may be incorrect.">
            <a:extLst>
              <a:ext uri="{FF2B5EF4-FFF2-40B4-BE49-F238E27FC236}">
                <a16:creationId xmlns:a16="http://schemas.microsoft.com/office/drawing/2014/main" id="{22830413-2E33-24B9-EE9A-61950934E71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366"/>
          <a:stretch/>
        </p:blipFill>
        <p:spPr>
          <a:xfrm>
            <a:off x="148582" y="1677371"/>
            <a:ext cx="6851821" cy="405261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A3B6E60-A216-73D1-E910-6C3EB67CEC8F}"/>
              </a:ext>
            </a:extLst>
          </p:cNvPr>
          <p:cNvSpPr txBox="1"/>
          <p:nvPr/>
        </p:nvSpPr>
        <p:spPr>
          <a:xfrm>
            <a:off x="320041" y="1296389"/>
            <a:ext cx="6608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Impact of </a:t>
            </a:r>
            <a:r>
              <a:rPr lang="fr-FR" b="1" dirty="0" err="1"/>
              <a:t>dosing</a:t>
            </a:r>
            <a:r>
              <a:rPr lang="fr-FR" b="1" dirty="0"/>
              <a:t> </a:t>
            </a:r>
            <a:r>
              <a:rPr lang="fr-FR" b="1" dirty="0" err="1"/>
              <a:t>strategy</a:t>
            </a:r>
            <a:r>
              <a:rPr lang="fr-FR" b="1" dirty="0"/>
              <a:t> on </a:t>
            </a:r>
            <a:r>
              <a:rPr lang="fr-FR" b="1" dirty="0" err="1"/>
              <a:t>exposure</a:t>
            </a:r>
            <a:r>
              <a:rPr lang="fr-FR" b="1" dirty="0"/>
              <a:t> </a:t>
            </a:r>
            <a:r>
              <a:rPr lang="fr-FR" b="1" dirty="0" err="1"/>
              <a:t>recovery</a:t>
            </a:r>
            <a:r>
              <a:rPr lang="fr-FR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629808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84048"/>
            <a:ext cx="82296" cy="566928"/>
          </a:xfrm>
          <a:prstGeom prst="rect">
            <a:avLst/>
          </a:prstGeom>
          <a:solidFill>
            <a:srgbClr val="C9D6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21792" y="274320"/>
            <a:ext cx="11155680" cy="77724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2700" b="1" i="0">
                <a:solidFill>
                  <a:srgbClr val="125C6B"/>
                </a:solidFill>
                <a:latin typeface="Aptos Display"/>
              </a:rPr>
              <a:t>Take-home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" y="6053328"/>
            <a:ext cx="1463040" cy="246221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lang="fr-FR" sz="1000" b="1" dirty="0">
                <a:solidFill>
                  <a:srgbClr val="125C6B"/>
                </a:solidFill>
                <a:latin typeface="Aptos"/>
              </a:rPr>
              <a:t>9</a:t>
            </a:r>
            <a:r>
              <a:rPr sz="1000" b="1" i="0" dirty="0">
                <a:solidFill>
                  <a:srgbClr val="125C6B"/>
                </a:solidFill>
                <a:latin typeface="Aptos"/>
              </a:rPr>
              <a:t> / </a:t>
            </a:r>
            <a:r>
              <a:rPr lang="fr-FR" sz="1000" b="1" i="0" dirty="0">
                <a:solidFill>
                  <a:srgbClr val="125C6B"/>
                </a:solidFill>
                <a:latin typeface="Aptos"/>
              </a:rPr>
              <a:t>9</a:t>
            </a:r>
            <a:endParaRPr sz="1000" b="1" i="0" dirty="0">
              <a:solidFill>
                <a:srgbClr val="125C6B"/>
              </a:solidFill>
              <a:latin typeface="Apto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57200" y="1417320"/>
            <a:ext cx="7818120" cy="960120"/>
          </a:xfrm>
          <a:prstGeom prst="roundRect">
            <a:avLst>
              <a:gd name="adj" fmla="val 5000"/>
            </a:avLst>
          </a:prstGeom>
          <a:solidFill>
            <a:srgbClr val="EE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57200" y="1417320"/>
            <a:ext cx="548640" cy="960120"/>
          </a:xfrm>
          <a:prstGeom prst="roundRect">
            <a:avLst>
              <a:gd name="adj" fmla="val 12000"/>
            </a:avLst>
          </a:prstGeom>
          <a:solidFill>
            <a:srgbClr val="125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57200" y="1417320"/>
            <a:ext cx="548640" cy="9601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2400" b="1" i="0">
                <a:solidFill>
                  <a:srgbClr val="FFFFFF"/>
                </a:solidFill>
                <a:latin typeface="Aptos Display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" y="1546002"/>
            <a:ext cx="7086600" cy="702756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sz="2000" b="1" i="0" dirty="0">
                <a:solidFill>
                  <a:srgbClr val="125C6B"/>
                </a:solidFill>
                <a:latin typeface="Aptos"/>
              </a:rPr>
              <a:t>Three </a:t>
            </a:r>
            <a:r>
              <a:rPr lang="fr-FR" sz="2000" b="1" i="0" dirty="0">
                <a:solidFill>
                  <a:srgbClr val="125C6B"/>
                </a:solidFill>
                <a:latin typeface="Aptos"/>
              </a:rPr>
              <a:t>variables </a:t>
            </a:r>
            <a:r>
              <a:rPr lang="fr-FR" sz="2000" b="1" i="0" dirty="0" err="1">
                <a:solidFill>
                  <a:srgbClr val="125C6B"/>
                </a:solidFill>
                <a:latin typeface="Aptos"/>
              </a:rPr>
              <a:t>always</a:t>
            </a:r>
            <a:r>
              <a:rPr lang="fr-FR" sz="2000" b="1" i="0" dirty="0">
                <a:solidFill>
                  <a:srgbClr val="125C6B"/>
                </a:solidFill>
                <a:latin typeface="Aptos"/>
              </a:rPr>
              <a:t> </a:t>
            </a:r>
            <a:r>
              <a:rPr lang="fr-FR" sz="2000" b="1" i="0" dirty="0" err="1">
                <a:solidFill>
                  <a:srgbClr val="125C6B"/>
                </a:solidFill>
                <a:latin typeface="Aptos"/>
              </a:rPr>
              <a:t>avalaible</a:t>
            </a:r>
            <a:endParaRPr sz="2000" b="1" i="0" dirty="0">
              <a:solidFill>
                <a:srgbClr val="125C6B"/>
              </a:solidFill>
              <a:latin typeface="Aptos"/>
            </a:endParaRPr>
          </a:p>
          <a:p>
            <a:pPr algn="l"/>
            <a:r>
              <a:rPr b="0" i="0" dirty="0">
                <a:solidFill>
                  <a:srgbClr val="232A2E"/>
                </a:solidFill>
                <a:latin typeface="Aptos"/>
              </a:rPr>
              <a:t>replaces “skip or take” across </a:t>
            </a:r>
            <a:r>
              <a:rPr lang="fr-FR" b="0" i="0" dirty="0">
                <a:solidFill>
                  <a:srgbClr val="232A2E"/>
                </a:solidFill>
                <a:latin typeface="Aptos"/>
              </a:rPr>
              <a:t>oral </a:t>
            </a:r>
            <a:r>
              <a:rPr b="0" i="0" dirty="0">
                <a:solidFill>
                  <a:srgbClr val="232A2E"/>
                </a:solidFill>
                <a:latin typeface="Aptos"/>
              </a:rPr>
              <a:t>drugs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2496312"/>
            <a:ext cx="7818120" cy="960120"/>
          </a:xfrm>
          <a:prstGeom prst="roundRect">
            <a:avLst>
              <a:gd name="adj" fmla="val 5000"/>
            </a:avLst>
          </a:prstGeom>
          <a:solidFill>
            <a:srgbClr val="EE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457200" y="2496312"/>
            <a:ext cx="548640" cy="960120"/>
          </a:xfrm>
          <a:prstGeom prst="roundRect">
            <a:avLst>
              <a:gd name="adj" fmla="val 12000"/>
            </a:avLst>
          </a:prstGeom>
          <a:solidFill>
            <a:srgbClr val="125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7200" y="2496312"/>
            <a:ext cx="548640" cy="9601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2400" b="1" i="0">
                <a:solidFill>
                  <a:srgbClr val="FFFFFF"/>
                </a:solidFill>
                <a:latin typeface="Aptos Display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" y="2624995"/>
            <a:ext cx="7086600" cy="702756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sz="2000" b="1" i="0" dirty="0">
                <a:solidFill>
                  <a:srgbClr val="125C6B"/>
                </a:solidFill>
                <a:latin typeface="Aptos"/>
              </a:rPr>
              <a:t>Recovers exposure where labels give up</a:t>
            </a:r>
            <a:endParaRPr lang="fr-FR" sz="2000" b="1" i="0" dirty="0">
              <a:solidFill>
                <a:srgbClr val="125C6B"/>
              </a:solidFill>
              <a:latin typeface="Aptos"/>
            </a:endParaRPr>
          </a:p>
          <a:p>
            <a:pPr algn="l"/>
            <a:r>
              <a:rPr lang="fr-FR" b="0" i="0" dirty="0">
                <a:solidFill>
                  <a:srgbClr val="232A2E"/>
                </a:solidFill>
                <a:latin typeface="Aptos"/>
              </a:rPr>
              <a:t>in a </a:t>
            </a:r>
            <a:r>
              <a:rPr lang="fr-FR" b="0" i="0" dirty="0" err="1">
                <a:solidFill>
                  <a:srgbClr val="232A2E"/>
                </a:solidFill>
                <a:latin typeface="Aptos"/>
              </a:rPr>
              <a:t>safe</a:t>
            </a:r>
            <a:r>
              <a:rPr lang="fr-FR" b="0" i="0" dirty="0">
                <a:solidFill>
                  <a:srgbClr val="232A2E"/>
                </a:solidFill>
                <a:latin typeface="Aptos"/>
              </a:rPr>
              <a:t> </a:t>
            </a:r>
            <a:r>
              <a:rPr lang="fr-FR" b="0" i="0" dirty="0" err="1">
                <a:solidFill>
                  <a:srgbClr val="232A2E"/>
                </a:solidFill>
                <a:latin typeface="Aptos"/>
              </a:rPr>
              <a:t>manner</a:t>
            </a:r>
            <a:endParaRPr lang="fr-FR" b="0" i="0" dirty="0">
              <a:solidFill>
                <a:srgbClr val="232A2E"/>
              </a:solidFill>
              <a:latin typeface="Aptos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57200" y="3575304"/>
            <a:ext cx="7818120" cy="960120"/>
          </a:xfrm>
          <a:prstGeom prst="roundRect">
            <a:avLst>
              <a:gd name="adj" fmla="val 5000"/>
            </a:avLst>
          </a:prstGeom>
          <a:solidFill>
            <a:srgbClr val="EE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457200" y="3575304"/>
            <a:ext cx="548640" cy="960120"/>
          </a:xfrm>
          <a:prstGeom prst="roundRect">
            <a:avLst>
              <a:gd name="adj" fmla="val 12000"/>
            </a:avLst>
          </a:prstGeom>
          <a:solidFill>
            <a:srgbClr val="125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57200" y="3575304"/>
            <a:ext cx="548640" cy="9601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2400" b="1" i="0">
                <a:solidFill>
                  <a:srgbClr val="FFFFFF"/>
                </a:solidFill>
                <a:latin typeface="Aptos Display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15568" y="3703986"/>
            <a:ext cx="7086600" cy="702756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sz="2000" b="1" i="0" dirty="0">
                <a:solidFill>
                  <a:srgbClr val="125C6B"/>
                </a:solidFill>
                <a:latin typeface="Aptos"/>
              </a:rPr>
              <a:t>A decision aid, with safeguards</a:t>
            </a:r>
          </a:p>
          <a:p>
            <a:pPr algn="l"/>
            <a:r>
              <a:rPr b="0" i="0" dirty="0">
                <a:solidFill>
                  <a:srgbClr val="232A2E"/>
                </a:solidFill>
                <a:latin typeface="Aptos"/>
              </a:rPr>
              <a:t>not a substitute for TDM; not yet validated in patients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4654296"/>
            <a:ext cx="7818120" cy="960120"/>
          </a:xfrm>
          <a:prstGeom prst="roundRect">
            <a:avLst>
              <a:gd name="adj" fmla="val 5000"/>
            </a:avLst>
          </a:prstGeom>
          <a:solidFill>
            <a:srgbClr val="EE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457200" y="4654296"/>
            <a:ext cx="548640" cy="960120"/>
          </a:xfrm>
          <a:prstGeom prst="roundRect">
            <a:avLst>
              <a:gd name="adj" fmla="val 12000"/>
            </a:avLst>
          </a:prstGeom>
          <a:solidFill>
            <a:srgbClr val="125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57200" y="4654296"/>
            <a:ext cx="548640" cy="9601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2400" b="1" i="0">
                <a:solidFill>
                  <a:srgbClr val="FFFFFF"/>
                </a:solidFill>
                <a:latin typeface="Aptos Display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15568" y="4782979"/>
            <a:ext cx="7086600" cy="702756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lang="fr-FR" sz="2000" b="1" dirty="0" err="1">
                <a:solidFill>
                  <a:srgbClr val="125C6B"/>
                </a:solidFill>
                <a:latin typeface="Aptos"/>
              </a:rPr>
              <a:t>T</a:t>
            </a:r>
            <a:r>
              <a:rPr lang="fr-FR" sz="2000" b="1" i="0" dirty="0" err="1">
                <a:solidFill>
                  <a:srgbClr val="125C6B"/>
                </a:solidFill>
                <a:latin typeface="Aptos"/>
              </a:rPr>
              <a:t>owards</a:t>
            </a:r>
            <a:r>
              <a:rPr lang="fr-FR" sz="2000" b="1" i="0" dirty="0">
                <a:solidFill>
                  <a:srgbClr val="125C6B"/>
                </a:solidFill>
                <a:latin typeface="Aptos"/>
              </a:rPr>
              <a:t> </a:t>
            </a:r>
            <a:r>
              <a:rPr lang="fr-FR" sz="2000" b="1" i="0" dirty="0" err="1">
                <a:solidFill>
                  <a:srgbClr val="125C6B"/>
                </a:solidFill>
                <a:latin typeface="Aptos"/>
              </a:rPr>
              <a:t>harmonized</a:t>
            </a:r>
            <a:r>
              <a:rPr lang="fr-FR" sz="2000" b="1" i="0" dirty="0">
                <a:solidFill>
                  <a:srgbClr val="125C6B"/>
                </a:solidFill>
                <a:latin typeface="Aptos"/>
              </a:rPr>
              <a:t> PK-</a:t>
            </a:r>
            <a:r>
              <a:rPr lang="fr-FR" sz="2000" b="1" i="0" dirty="0" err="1">
                <a:solidFill>
                  <a:srgbClr val="125C6B"/>
                </a:solidFill>
                <a:latin typeface="Aptos"/>
              </a:rPr>
              <a:t>grounded</a:t>
            </a:r>
            <a:r>
              <a:rPr lang="fr-FR" sz="2000" b="1" i="0" dirty="0">
                <a:solidFill>
                  <a:srgbClr val="125C6B"/>
                </a:solidFill>
                <a:latin typeface="Aptos"/>
              </a:rPr>
              <a:t> labels  </a:t>
            </a:r>
            <a:r>
              <a:rPr lang="fr-FR" sz="2000" b="1" dirty="0">
                <a:solidFill>
                  <a:srgbClr val="125C6B"/>
                </a:solidFill>
                <a:latin typeface="Aptos"/>
              </a:rPr>
              <a:t> </a:t>
            </a:r>
            <a:endParaRPr lang="en-US" sz="2000" b="1" i="0" dirty="0">
              <a:solidFill>
                <a:srgbClr val="125C6B"/>
              </a:solidFill>
              <a:latin typeface="Aptos"/>
            </a:endParaRPr>
          </a:p>
          <a:p>
            <a:pPr algn="l"/>
            <a:r>
              <a:rPr lang="en-US" b="0" i="0" dirty="0">
                <a:solidFill>
                  <a:srgbClr val="232A2E"/>
                </a:solidFill>
                <a:latin typeface="Aptos"/>
              </a:rPr>
              <a:t>and decision-support tools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549640" y="1417320"/>
            <a:ext cx="3200400" cy="42976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3BA3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595360" y="1536192"/>
            <a:ext cx="310896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500" b="1" i="0">
                <a:solidFill>
                  <a:srgbClr val="125C6B"/>
                </a:solidFill>
                <a:latin typeface="Aptos Display"/>
              </a:rPr>
              <a:t>Try the calculator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595360" y="4892040"/>
            <a:ext cx="3108960" cy="10972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150" b="1" i="0" dirty="0">
                <a:solidFill>
                  <a:srgbClr val="125C6B"/>
                </a:solidFill>
                <a:latin typeface="Aptos"/>
              </a:rPr>
              <a:t>tdmhub.shinyapps.io/</a:t>
            </a:r>
            <a:r>
              <a:rPr sz="1150" b="1" i="0" dirty="0" err="1">
                <a:solidFill>
                  <a:srgbClr val="125C6B"/>
                </a:solidFill>
                <a:latin typeface="Aptos"/>
              </a:rPr>
              <a:t>MissedDoseApp</a:t>
            </a:r>
            <a:endParaRPr sz="1150" b="1" i="0" dirty="0">
              <a:solidFill>
                <a:srgbClr val="125C6B"/>
              </a:solidFill>
              <a:latin typeface="Aptos"/>
            </a:endParaRPr>
          </a:p>
          <a:p>
            <a:pPr algn="ctr"/>
            <a:r>
              <a:rPr sz="1050" b="0" i="0" dirty="0">
                <a:solidFill>
                  <a:srgbClr val="5F6A70"/>
                </a:solidFill>
                <a:latin typeface="Aptos"/>
              </a:rPr>
              <a:t>free · includes a Safety-First mode</a:t>
            </a:r>
          </a:p>
        </p:txBody>
      </p:sp>
      <p:pic>
        <p:nvPicPr>
          <p:cNvPr id="26" name="Picture 25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FC465B12-5058-E70A-DB5D-8E9B764D9E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5874" y="1936102"/>
            <a:ext cx="2794518" cy="2794518"/>
          </a:xfrm>
          <a:prstGeom prst="rect">
            <a:avLst/>
          </a:prstGeom>
        </p:spPr>
      </p:pic>
      <p:sp>
        <p:nvSpPr>
          <p:cNvPr id="27" name="Rounded Rectangle 4">
            <a:extLst>
              <a:ext uri="{FF2B5EF4-FFF2-40B4-BE49-F238E27FC236}">
                <a16:creationId xmlns:a16="http://schemas.microsoft.com/office/drawing/2014/main" id="{C5BB3372-0929-5047-A3C6-40A892560918}"/>
              </a:ext>
            </a:extLst>
          </p:cNvPr>
          <p:cNvSpPr/>
          <p:nvPr/>
        </p:nvSpPr>
        <p:spPr>
          <a:xfrm>
            <a:off x="6441569" y="182880"/>
            <a:ext cx="5308472" cy="960120"/>
          </a:xfrm>
          <a:prstGeom prst="roundRect">
            <a:avLst>
              <a:gd name="adj" fmla="val 5000"/>
            </a:avLst>
          </a:prstGeom>
          <a:solidFill>
            <a:srgbClr val="125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200"/>
              </a:spcAft>
            </a:pPr>
            <a:r>
              <a:rPr lang="fr-FR" sz="2000" b="1" dirty="0" err="1">
                <a:solidFill>
                  <a:schemeClr val="bg1"/>
                </a:solidFill>
              </a:rPr>
              <a:t>Thank</a:t>
            </a:r>
            <a:r>
              <a:rPr lang="fr-FR" sz="2000" b="1" dirty="0">
                <a:solidFill>
                  <a:schemeClr val="bg1"/>
                </a:solidFill>
              </a:rPr>
              <a:t> </a:t>
            </a:r>
            <a:r>
              <a:rPr lang="fr-FR" sz="2000" b="1" dirty="0" err="1">
                <a:solidFill>
                  <a:schemeClr val="bg1"/>
                </a:solidFill>
              </a:rPr>
              <a:t>you</a:t>
            </a:r>
            <a:endParaRPr lang="fr-FR" sz="2000" b="1" dirty="0">
              <a:solidFill>
                <a:schemeClr val="bg1"/>
              </a:solidFill>
            </a:endParaRPr>
          </a:p>
          <a:p>
            <a:pPr algn="ctr">
              <a:spcAft>
                <a:spcPts val="200"/>
              </a:spcAft>
            </a:pPr>
            <a:r>
              <a:rPr lang="fr-FR" b="1" dirty="0" err="1">
                <a:solidFill>
                  <a:schemeClr val="bg1"/>
                </a:solidFill>
              </a:rPr>
              <a:t>Funding</a:t>
            </a:r>
            <a:r>
              <a:rPr lang="fr-FR" b="1" dirty="0">
                <a:solidFill>
                  <a:schemeClr val="bg1"/>
                </a:solidFill>
              </a:rPr>
              <a:t>  </a:t>
            </a:r>
            <a:r>
              <a:rPr lang="fr-FR" sz="1600" dirty="0">
                <a:solidFill>
                  <a:schemeClr val="bg1"/>
                </a:solidFill>
              </a:rPr>
              <a:t>DIGPHAT — France 2030 (ANR-22-PESN-0017)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84048"/>
            <a:ext cx="82296" cy="566928"/>
          </a:xfrm>
          <a:prstGeom prst="rect">
            <a:avLst/>
          </a:prstGeom>
          <a:solidFill>
            <a:srgbClr val="C9D6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21792" y="274320"/>
            <a:ext cx="11155680" cy="77724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2700" b="1" i="0">
                <a:solidFill>
                  <a:srgbClr val="125C6B"/>
                </a:solidFill>
                <a:latin typeface="Aptos Display"/>
              </a:rPr>
              <a:t>Take-home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" y="6053328"/>
            <a:ext cx="1463040" cy="246221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lang="fr-FR" sz="1000" b="1" dirty="0">
                <a:solidFill>
                  <a:srgbClr val="125C6B"/>
                </a:solidFill>
                <a:latin typeface="Aptos"/>
              </a:rPr>
              <a:t>9</a:t>
            </a:r>
            <a:r>
              <a:rPr sz="1000" b="1" i="0" dirty="0">
                <a:solidFill>
                  <a:srgbClr val="125C6B"/>
                </a:solidFill>
                <a:latin typeface="Aptos"/>
              </a:rPr>
              <a:t> / </a:t>
            </a:r>
            <a:r>
              <a:rPr lang="fr-FR" sz="1000" b="1" i="0" dirty="0">
                <a:solidFill>
                  <a:srgbClr val="125C6B"/>
                </a:solidFill>
                <a:latin typeface="Aptos"/>
              </a:rPr>
              <a:t>9</a:t>
            </a:r>
            <a:endParaRPr sz="1000" b="1" i="0" dirty="0">
              <a:solidFill>
                <a:srgbClr val="125C6B"/>
              </a:solidFill>
              <a:latin typeface="Apto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57200" y="1417320"/>
            <a:ext cx="5397739" cy="960120"/>
          </a:xfrm>
          <a:prstGeom prst="roundRect">
            <a:avLst>
              <a:gd name="adj" fmla="val 5000"/>
            </a:avLst>
          </a:prstGeom>
          <a:solidFill>
            <a:srgbClr val="EE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57200" y="1417320"/>
            <a:ext cx="548640" cy="960120"/>
          </a:xfrm>
          <a:prstGeom prst="roundRect">
            <a:avLst>
              <a:gd name="adj" fmla="val 12000"/>
            </a:avLst>
          </a:prstGeom>
          <a:solidFill>
            <a:srgbClr val="125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57200" y="1417320"/>
            <a:ext cx="548640" cy="9601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2400" b="1" i="0">
                <a:solidFill>
                  <a:srgbClr val="FFFFFF"/>
                </a:solidFill>
                <a:latin typeface="Aptos Display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" y="1576779"/>
            <a:ext cx="4892687" cy="641201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b="1" i="0" dirty="0">
                <a:solidFill>
                  <a:srgbClr val="125C6B"/>
                </a:solidFill>
                <a:latin typeface="Aptos"/>
              </a:rPr>
              <a:t>Three </a:t>
            </a:r>
            <a:r>
              <a:rPr lang="fr-FR" b="1" i="0" dirty="0">
                <a:solidFill>
                  <a:srgbClr val="125C6B"/>
                </a:solidFill>
                <a:latin typeface="Aptos"/>
              </a:rPr>
              <a:t>variables </a:t>
            </a:r>
            <a:r>
              <a:rPr lang="fr-FR" b="1" i="0" dirty="0" err="1">
                <a:solidFill>
                  <a:srgbClr val="125C6B"/>
                </a:solidFill>
                <a:latin typeface="Aptos"/>
              </a:rPr>
              <a:t>always</a:t>
            </a:r>
            <a:r>
              <a:rPr lang="fr-FR" b="1" i="0" dirty="0">
                <a:solidFill>
                  <a:srgbClr val="125C6B"/>
                </a:solidFill>
                <a:latin typeface="Aptos"/>
              </a:rPr>
              <a:t> </a:t>
            </a:r>
            <a:r>
              <a:rPr lang="fr-FR" b="1" i="0" dirty="0" err="1">
                <a:solidFill>
                  <a:srgbClr val="125C6B"/>
                </a:solidFill>
                <a:latin typeface="Aptos"/>
              </a:rPr>
              <a:t>avalaible</a:t>
            </a:r>
            <a:endParaRPr b="1" i="0" dirty="0">
              <a:solidFill>
                <a:srgbClr val="125C6B"/>
              </a:solidFill>
              <a:latin typeface="Aptos"/>
            </a:endParaRPr>
          </a:p>
          <a:p>
            <a:pPr algn="l"/>
            <a:r>
              <a:rPr sz="1600" b="0" i="0" dirty="0">
                <a:solidFill>
                  <a:srgbClr val="232A2E"/>
                </a:solidFill>
                <a:latin typeface="Aptos"/>
              </a:rPr>
              <a:t>replaces “skip or take” across </a:t>
            </a:r>
            <a:r>
              <a:rPr lang="fr-FR" sz="1600" b="0" i="0" dirty="0">
                <a:solidFill>
                  <a:srgbClr val="232A2E"/>
                </a:solidFill>
                <a:latin typeface="Aptos"/>
              </a:rPr>
              <a:t>oral </a:t>
            </a:r>
            <a:r>
              <a:rPr sz="1600" b="0" i="0" dirty="0">
                <a:solidFill>
                  <a:srgbClr val="232A2E"/>
                </a:solidFill>
                <a:latin typeface="Aptos"/>
              </a:rPr>
              <a:t>drugs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2496312"/>
            <a:ext cx="5397739" cy="960120"/>
          </a:xfrm>
          <a:prstGeom prst="roundRect">
            <a:avLst>
              <a:gd name="adj" fmla="val 5000"/>
            </a:avLst>
          </a:prstGeom>
          <a:solidFill>
            <a:srgbClr val="EE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457200" y="2496312"/>
            <a:ext cx="548640" cy="960120"/>
          </a:xfrm>
          <a:prstGeom prst="roundRect">
            <a:avLst>
              <a:gd name="adj" fmla="val 12000"/>
            </a:avLst>
          </a:prstGeom>
          <a:solidFill>
            <a:srgbClr val="125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7200" y="2496312"/>
            <a:ext cx="548640" cy="9601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2400" b="1" i="0">
                <a:solidFill>
                  <a:srgbClr val="FFFFFF"/>
                </a:solidFill>
                <a:latin typeface="Aptos Display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" y="2655772"/>
            <a:ext cx="4892687" cy="641201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b="1" i="0" dirty="0">
                <a:solidFill>
                  <a:srgbClr val="125C6B"/>
                </a:solidFill>
                <a:latin typeface="Aptos"/>
              </a:rPr>
              <a:t>Recovers exposure where labels give up</a:t>
            </a:r>
            <a:endParaRPr lang="fr-FR" b="1" i="0" dirty="0">
              <a:solidFill>
                <a:srgbClr val="125C6B"/>
              </a:solidFill>
              <a:latin typeface="Aptos"/>
            </a:endParaRPr>
          </a:p>
          <a:p>
            <a:pPr algn="l"/>
            <a:r>
              <a:rPr lang="fr-FR" sz="1600" b="0" i="0" dirty="0">
                <a:solidFill>
                  <a:srgbClr val="232A2E"/>
                </a:solidFill>
                <a:latin typeface="Aptos"/>
              </a:rPr>
              <a:t>in a </a:t>
            </a:r>
            <a:r>
              <a:rPr lang="fr-FR" sz="1600" b="0" i="0" dirty="0" err="1">
                <a:solidFill>
                  <a:srgbClr val="232A2E"/>
                </a:solidFill>
                <a:latin typeface="Aptos"/>
              </a:rPr>
              <a:t>safe</a:t>
            </a:r>
            <a:r>
              <a:rPr lang="fr-FR" sz="1600" b="0" i="0" dirty="0">
                <a:solidFill>
                  <a:srgbClr val="232A2E"/>
                </a:solidFill>
                <a:latin typeface="Aptos"/>
              </a:rPr>
              <a:t> </a:t>
            </a:r>
            <a:r>
              <a:rPr lang="fr-FR" sz="1600" b="0" i="0" dirty="0" err="1">
                <a:solidFill>
                  <a:srgbClr val="232A2E"/>
                </a:solidFill>
                <a:latin typeface="Aptos"/>
              </a:rPr>
              <a:t>manner</a:t>
            </a:r>
            <a:endParaRPr lang="fr-FR" sz="1600" b="0" i="0" dirty="0">
              <a:solidFill>
                <a:srgbClr val="232A2E"/>
              </a:solidFill>
              <a:latin typeface="Aptos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57200" y="3575304"/>
            <a:ext cx="5397739" cy="960120"/>
          </a:xfrm>
          <a:prstGeom prst="roundRect">
            <a:avLst>
              <a:gd name="adj" fmla="val 5000"/>
            </a:avLst>
          </a:prstGeom>
          <a:solidFill>
            <a:srgbClr val="EE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457200" y="3575304"/>
            <a:ext cx="548640" cy="960120"/>
          </a:xfrm>
          <a:prstGeom prst="roundRect">
            <a:avLst>
              <a:gd name="adj" fmla="val 12000"/>
            </a:avLst>
          </a:prstGeom>
          <a:solidFill>
            <a:srgbClr val="125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57200" y="3575304"/>
            <a:ext cx="548640" cy="9601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2400" b="1" i="0">
                <a:solidFill>
                  <a:srgbClr val="FFFFFF"/>
                </a:solidFill>
                <a:latin typeface="Aptos Display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15568" y="3734763"/>
            <a:ext cx="4892687" cy="641201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b="1" i="0" dirty="0">
                <a:solidFill>
                  <a:srgbClr val="125C6B"/>
                </a:solidFill>
                <a:latin typeface="Aptos"/>
              </a:rPr>
              <a:t>A decision aid, with safeguards</a:t>
            </a:r>
          </a:p>
          <a:p>
            <a:pPr algn="l"/>
            <a:r>
              <a:rPr sz="1600" b="0" i="0" dirty="0">
                <a:solidFill>
                  <a:srgbClr val="232A2E"/>
                </a:solidFill>
                <a:latin typeface="Aptos"/>
              </a:rPr>
              <a:t>not a substitute for TDM; not yet validated in patients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4654296"/>
            <a:ext cx="5397739" cy="960120"/>
          </a:xfrm>
          <a:prstGeom prst="roundRect">
            <a:avLst>
              <a:gd name="adj" fmla="val 5000"/>
            </a:avLst>
          </a:prstGeom>
          <a:solidFill>
            <a:srgbClr val="EE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457200" y="4654296"/>
            <a:ext cx="548640" cy="960120"/>
          </a:xfrm>
          <a:prstGeom prst="roundRect">
            <a:avLst>
              <a:gd name="adj" fmla="val 12000"/>
            </a:avLst>
          </a:prstGeom>
          <a:solidFill>
            <a:srgbClr val="125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57200" y="4654296"/>
            <a:ext cx="548640" cy="9601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2400" b="1" i="0">
                <a:solidFill>
                  <a:srgbClr val="FFFFFF"/>
                </a:solidFill>
                <a:latin typeface="Aptos Display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15568" y="4813756"/>
            <a:ext cx="4892687" cy="641201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lang="fr-FR" b="1" dirty="0" err="1">
                <a:solidFill>
                  <a:srgbClr val="125C6B"/>
                </a:solidFill>
                <a:latin typeface="Aptos"/>
              </a:rPr>
              <a:t>T</a:t>
            </a:r>
            <a:r>
              <a:rPr lang="fr-FR" b="1" i="0" dirty="0" err="1">
                <a:solidFill>
                  <a:srgbClr val="125C6B"/>
                </a:solidFill>
                <a:latin typeface="Aptos"/>
              </a:rPr>
              <a:t>owards</a:t>
            </a:r>
            <a:r>
              <a:rPr lang="fr-FR" b="1" i="0" dirty="0">
                <a:solidFill>
                  <a:srgbClr val="125C6B"/>
                </a:solidFill>
                <a:latin typeface="Aptos"/>
              </a:rPr>
              <a:t> </a:t>
            </a:r>
            <a:r>
              <a:rPr lang="fr-FR" b="1" i="0" dirty="0" err="1">
                <a:solidFill>
                  <a:srgbClr val="125C6B"/>
                </a:solidFill>
                <a:latin typeface="Aptos"/>
              </a:rPr>
              <a:t>harmonized</a:t>
            </a:r>
            <a:r>
              <a:rPr lang="fr-FR" b="1" i="0" dirty="0">
                <a:solidFill>
                  <a:srgbClr val="125C6B"/>
                </a:solidFill>
                <a:latin typeface="Aptos"/>
              </a:rPr>
              <a:t> PK-</a:t>
            </a:r>
            <a:r>
              <a:rPr lang="fr-FR" b="1" i="0" dirty="0" err="1">
                <a:solidFill>
                  <a:srgbClr val="125C6B"/>
                </a:solidFill>
                <a:latin typeface="Aptos"/>
              </a:rPr>
              <a:t>grounded</a:t>
            </a:r>
            <a:r>
              <a:rPr lang="fr-FR" b="1" i="0" dirty="0">
                <a:solidFill>
                  <a:srgbClr val="125C6B"/>
                </a:solidFill>
                <a:latin typeface="Aptos"/>
              </a:rPr>
              <a:t> labels  </a:t>
            </a:r>
            <a:r>
              <a:rPr lang="fr-FR" b="1" dirty="0">
                <a:solidFill>
                  <a:srgbClr val="125C6B"/>
                </a:solidFill>
                <a:latin typeface="Aptos"/>
              </a:rPr>
              <a:t> </a:t>
            </a:r>
            <a:endParaRPr lang="en-US" b="1" i="0" dirty="0">
              <a:solidFill>
                <a:srgbClr val="125C6B"/>
              </a:solidFill>
              <a:latin typeface="Aptos"/>
            </a:endParaRPr>
          </a:p>
          <a:p>
            <a:pPr algn="l"/>
            <a:r>
              <a:rPr lang="en-US" sz="1600" b="0" i="0" dirty="0">
                <a:solidFill>
                  <a:srgbClr val="232A2E"/>
                </a:solidFill>
                <a:latin typeface="Aptos"/>
              </a:rPr>
              <a:t>and decision-support tools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549640" y="1417320"/>
            <a:ext cx="3200400" cy="42976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3BA3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595360" y="1536192"/>
            <a:ext cx="310896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500" b="1" i="0">
                <a:solidFill>
                  <a:srgbClr val="125C6B"/>
                </a:solidFill>
                <a:latin typeface="Aptos Display"/>
              </a:rPr>
              <a:t>Try the calculator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595360" y="4892040"/>
            <a:ext cx="3108960" cy="10972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150" b="1" i="0" dirty="0">
                <a:solidFill>
                  <a:srgbClr val="125C6B"/>
                </a:solidFill>
                <a:latin typeface="Aptos"/>
              </a:rPr>
              <a:t>tdmhub.shinyapps.io/</a:t>
            </a:r>
            <a:r>
              <a:rPr sz="1150" b="1" i="0" dirty="0" err="1">
                <a:solidFill>
                  <a:srgbClr val="125C6B"/>
                </a:solidFill>
                <a:latin typeface="Aptos"/>
              </a:rPr>
              <a:t>MissedDoseApp</a:t>
            </a:r>
            <a:endParaRPr sz="1150" b="1" i="0" dirty="0">
              <a:solidFill>
                <a:srgbClr val="125C6B"/>
              </a:solidFill>
              <a:latin typeface="Aptos"/>
            </a:endParaRPr>
          </a:p>
          <a:p>
            <a:pPr algn="ctr"/>
            <a:r>
              <a:rPr sz="1050" b="0" i="0" dirty="0">
                <a:solidFill>
                  <a:srgbClr val="5F6A70"/>
                </a:solidFill>
                <a:latin typeface="Aptos"/>
              </a:rPr>
              <a:t>free · includes a Safety-First mode</a:t>
            </a:r>
          </a:p>
        </p:txBody>
      </p:sp>
      <p:pic>
        <p:nvPicPr>
          <p:cNvPr id="26" name="Picture 25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FC465B12-5058-E70A-DB5D-8E9B764D9E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5874" y="1936102"/>
            <a:ext cx="2794518" cy="2794518"/>
          </a:xfrm>
          <a:prstGeom prst="rect">
            <a:avLst/>
          </a:prstGeom>
        </p:spPr>
      </p:pic>
      <p:sp>
        <p:nvSpPr>
          <p:cNvPr id="27" name="Rounded Rectangle 4">
            <a:extLst>
              <a:ext uri="{FF2B5EF4-FFF2-40B4-BE49-F238E27FC236}">
                <a16:creationId xmlns:a16="http://schemas.microsoft.com/office/drawing/2014/main" id="{C5BB3372-0929-5047-A3C6-40A892560918}"/>
              </a:ext>
            </a:extLst>
          </p:cNvPr>
          <p:cNvSpPr/>
          <p:nvPr/>
        </p:nvSpPr>
        <p:spPr>
          <a:xfrm>
            <a:off x="6441569" y="182880"/>
            <a:ext cx="5308472" cy="960120"/>
          </a:xfrm>
          <a:prstGeom prst="roundRect">
            <a:avLst>
              <a:gd name="adj" fmla="val 5000"/>
            </a:avLst>
          </a:prstGeom>
          <a:solidFill>
            <a:srgbClr val="125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200"/>
              </a:spcAft>
            </a:pPr>
            <a:r>
              <a:rPr lang="fr-FR" sz="2000" b="1" dirty="0" err="1">
                <a:solidFill>
                  <a:schemeClr val="bg1"/>
                </a:solidFill>
              </a:rPr>
              <a:t>Thank</a:t>
            </a:r>
            <a:r>
              <a:rPr lang="fr-FR" sz="2000" b="1" dirty="0">
                <a:solidFill>
                  <a:schemeClr val="bg1"/>
                </a:solidFill>
              </a:rPr>
              <a:t> </a:t>
            </a:r>
            <a:r>
              <a:rPr lang="fr-FR" sz="2000" b="1" dirty="0" err="1">
                <a:solidFill>
                  <a:schemeClr val="bg1"/>
                </a:solidFill>
              </a:rPr>
              <a:t>you</a:t>
            </a:r>
            <a:endParaRPr lang="fr-FR" sz="2000" b="1" dirty="0">
              <a:solidFill>
                <a:schemeClr val="bg1"/>
              </a:solidFill>
            </a:endParaRPr>
          </a:p>
          <a:p>
            <a:pPr algn="ctr">
              <a:spcAft>
                <a:spcPts val="200"/>
              </a:spcAft>
            </a:pPr>
            <a:r>
              <a:rPr lang="fr-FR" b="1" dirty="0" err="1">
                <a:solidFill>
                  <a:schemeClr val="bg1"/>
                </a:solidFill>
              </a:rPr>
              <a:t>Funding</a:t>
            </a:r>
            <a:r>
              <a:rPr lang="fr-FR" b="1" dirty="0">
                <a:solidFill>
                  <a:schemeClr val="bg1"/>
                </a:solidFill>
              </a:rPr>
              <a:t>  </a:t>
            </a:r>
            <a:r>
              <a:rPr lang="fr-FR" sz="1600" dirty="0">
                <a:solidFill>
                  <a:schemeClr val="bg1"/>
                </a:solidFill>
              </a:rPr>
              <a:t>DIGPHAT — France 2030 (ANR-22-PESN-0017)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5092B035-56C1-5F0F-08D3-DEA4901B70C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511" b="12667"/>
          <a:stretch/>
        </p:blipFill>
        <p:spPr>
          <a:xfrm>
            <a:off x="6077983" y="1496377"/>
            <a:ext cx="2226943" cy="4098642"/>
          </a:xfrm>
          <a:prstGeom prst="rect">
            <a:avLst/>
          </a:prstGeom>
        </p:spPr>
      </p:pic>
      <p:sp>
        <p:nvSpPr>
          <p:cNvPr id="28" name="Oval 27">
            <a:extLst>
              <a:ext uri="{FF2B5EF4-FFF2-40B4-BE49-F238E27FC236}">
                <a16:creationId xmlns:a16="http://schemas.microsoft.com/office/drawing/2014/main" id="{9187345E-E380-FB90-DF2F-AC7074EC8472}"/>
              </a:ext>
            </a:extLst>
          </p:cNvPr>
          <p:cNvSpPr/>
          <p:nvPr/>
        </p:nvSpPr>
        <p:spPr>
          <a:xfrm>
            <a:off x="6002353" y="2110509"/>
            <a:ext cx="446945" cy="34174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31828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4AEE58F-60C3-967A-CC43-B85B93B42E2C}"/>
              </a:ext>
            </a:extLst>
          </p:cNvPr>
          <p:cNvSpPr txBox="1"/>
          <p:nvPr/>
        </p:nvSpPr>
        <p:spPr>
          <a:xfrm>
            <a:off x="320040" y="6053328"/>
            <a:ext cx="1463040" cy="246221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lang="fr-FR" sz="1000" b="1" i="0" dirty="0">
                <a:solidFill>
                  <a:srgbClr val="125C6B"/>
                </a:solidFill>
                <a:latin typeface="Aptos"/>
              </a:rPr>
              <a:t>8</a:t>
            </a:r>
            <a:r>
              <a:rPr sz="1000" b="1" i="0" dirty="0">
                <a:solidFill>
                  <a:srgbClr val="125C6B"/>
                </a:solidFill>
                <a:latin typeface="Aptos"/>
              </a:rPr>
              <a:t> / </a:t>
            </a:r>
            <a:r>
              <a:rPr lang="fr-FR" sz="1000" b="1" i="0" dirty="0">
                <a:solidFill>
                  <a:srgbClr val="125C6B"/>
                </a:solidFill>
                <a:latin typeface="Aptos"/>
              </a:rPr>
              <a:t>9</a:t>
            </a:r>
            <a:endParaRPr sz="1000" b="1" i="0" dirty="0">
              <a:solidFill>
                <a:srgbClr val="125C6B"/>
              </a:solidFill>
              <a:latin typeface="Aptos"/>
            </a:endParaRPr>
          </a:p>
        </p:txBody>
      </p:sp>
      <p:pic>
        <p:nvPicPr>
          <p:cNvPr id="4" name="Picture 3" descr="A diagram of a graph&#10;&#10;AI-generated content may be incorrect.">
            <a:extLst>
              <a:ext uri="{FF2B5EF4-FFF2-40B4-BE49-F238E27FC236}">
                <a16:creationId xmlns:a16="http://schemas.microsoft.com/office/drawing/2014/main" id="{8F79A57B-3EC2-CA21-FC1B-0544E9BDA3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5180"/>
          <a:stretch/>
        </p:blipFill>
        <p:spPr>
          <a:xfrm>
            <a:off x="2110394" y="321905"/>
            <a:ext cx="7691414" cy="5270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5620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84048"/>
            <a:ext cx="82296" cy="566928"/>
          </a:xfrm>
          <a:prstGeom prst="rect">
            <a:avLst/>
          </a:prstGeom>
          <a:solidFill>
            <a:srgbClr val="C9D6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21792" y="274320"/>
            <a:ext cx="11155680" cy="77724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lang="fr-FR" sz="2700" b="1" i="0" dirty="0">
                <a:solidFill>
                  <a:srgbClr val="125C6B"/>
                </a:solidFill>
                <a:latin typeface="Aptos Display"/>
              </a:rPr>
              <a:t>Backup — </a:t>
            </a:r>
            <a:r>
              <a:rPr sz="2700" b="1" i="0" dirty="0">
                <a:solidFill>
                  <a:srgbClr val="125C6B"/>
                </a:solidFill>
                <a:latin typeface="Aptos Display"/>
              </a:rPr>
              <a:t>Drug forgiveness: where does a missed dose actually hurt?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" y="6053328"/>
            <a:ext cx="146304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1" i="0">
                <a:solidFill>
                  <a:srgbClr val="125C6B"/>
                </a:solidFill>
                <a:latin typeface="Aptos"/>
              </a:rPr>
              <a:t>Backup 7</a:t>
            </a:r>
          </a:p>
        </p:txBody>
      </p:sp>
      <p:pic>
        <p:nvPicPr>
          <p:cNvPr id="5" name="Picture 4" descr="forgivenes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207008"/>
            <a:ext cx="11292840" cy="414157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5413248"/>
            <a:ext cx="11292840" cy="2926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300" b="1" i="0">
                <a:solidFill>
                  <a:srgbClr val="232A2E"/>
                </a:solidFill>
                <a:latin typeface="Aptos"/>
              </a:rPr>
              <a:t>Worst when the effective t½ ≈ τ — forgiveness must be measured by simulation, not read off the terminal half-life.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84048"/>
            <a:ext cx="82296" cy="566928"/>
          </a:xfrm>
          <a:prstGeom prst="rect">
            <a:avLst/>
          </a:prstGeom>
          <a:solidFill>
            <a:srgbClr val="C9D6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21792" y="274320"/>
            <a:ext cx="11155680" cy="77724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2700" b="1" i="0">
                <a:solidFill>
                  <a:srgbClr val="125C6B"/>
                </a:solidFill>
                <a:latin typeface="Aptos Display"/>
              </a:rPr>
              <a:t>Backup — Table 1. Drug models and simulation settings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" y="6053328"/>
            <a:ext cx="146304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1" i="0">
                <a:solidFill>
                  <a:srgbClr val="125C6B"/>
                </a:solidFill>
                <a:latin typeface="Aptos"/>
              </a:rPr>
              <a:t>Backup 1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25880"/>
          <a:ext cx="11338560" cy="395020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8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0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463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29184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ptos"/>
                        </a:rPr>
                        <a:t>Drug / model</a:t>
                      </a:r>
                    </a:p>
                  </a:txBody>
                  <a:tcPr marL="45720" marR="45720" marT="18288" marB="18288" anchor="ctr">
                    <a:solidFill>
                      <a:srgbClr val="125C6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ptos"/>
                        </a:rPr>
                        <a:t>Standard regimen</a:t>
                      </a:r>
                    </a:p>
                  </a:txBody>
                  <a:tcPr marL="45720" marR="45720" marT="18288" marB="18288" anchor="ctr">
                    <a:solidFill>
                      <a:srgbClr val="125C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 i="0">
                          <a:solidFill>
                            <a:srgbClr val="FFFFFF"/>
                          </a:solidFill>
                          <a:latin typeface="Aptos"/>
                        </a:rPr>
                        <a:t>Pop. t½ (h)</a:t>
                      </a:r>
                    </a:p>
                  </a:txBody>
                  <a:tcPr marL="45720" marR="45720" marT="18288" marB="18288" anchor="ctr">
                    <a:solidFill>
                      <a:srgbClr val="125C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 i="0">
                          <a:solidFill>
                            <a:srgbClr val="FFFFFF"/>
                          </a:solidFill>
                          <a:latin typeface="Aptos"/>
                        </a:rPr>
                        <a:t>τ (h)</a:t>
                      </a:r>
                    </a:p>
                  </a:txBody>
                  <a:tcPr marL="45720" marR="45720" marT="18288" marB="18288" anchor="ctr">
                    <a:solidFill>
                      <a:srgbClr val="125C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 i="0">
                          <a:solidFill>
                            <a:srgbClr val="FFFFFF"/>
                          </a:solidFill>
                          <a:latin typeface="Aptos"/>
                        </a:rPr>
                        <a:t>t½/τ</a:t>
                      </a:r>
                    </a:p>
                  </a:txBody>
                  <a:tcPr marL="45720" marR="45720" marT="18288" marB="18288" anchor="ctr">
                    <a:solidFill>
                      <a:srgbClr val="125C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 i="0">
                          <a:solidFill>
                            <a:srgbClr val="FFFFFF"/>
                          </a:solidFill>
                          <a:latin typeface="Aptos"/>
                        </a:rPr>
                        <a:t>Label cutoff</a:t>
                      </a:r>
                    </a:p>
                  </a:txBody>
                  <a:tcPr marL="45720" marR="45720" marT="18288" marB="18288" anchor="ctr">
                    <a:solidFill>
                      <a:srgbClr val="125C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 i="0">
                          <a:solidFill>
                            <a:srgbClr val="FFFFFF"/>
                          </a:solidFill>
                          <a:latin typeface="Aptos"/>
                        </a:rPr>
                        <a:t>Label instruction (operationalized, eTable 1)</a:t>
                      </a:r>
                    </a:p>
                  </a:txBody>
                  <a:tcPr marL="45720" marR="45720" marT="18288" marB="18288" anchor="ctr">
                    <a:solidFill>
                      <a:srgbClr val="125C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Amoxicillin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1000 mg TID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1.0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8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0.13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4 h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as soon as remembered, ≈ 4 h before the next dose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Levofloxacin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500 mg QD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7.0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24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0.29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16 h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only if ≥ 8 h remain before the next dose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Tacrolimus LCPT (Envarsus)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5 mg QD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11.7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24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0.49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15 h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as soon as possible within 15 h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Tacrolimus PR (Advagraf)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5 mg QD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15.6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24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0.65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14 h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up to 14 h after the scheduled time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Carvedilol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6.25 mg BID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8.0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12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0.67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6 h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no two doses within 6 h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Tacrolimus IR (Prograf)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5 mg BID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15.6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12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1.30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6 h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if ≤ 6 h late; never double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Mycophenolate mofetil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1000 mg BID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17.9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12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1.49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10 h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unless the next dose is &lt; 2 h away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Abemaciclib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150 mg BID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24.8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12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2.07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omit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never take an additional dose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Azithromycin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500 mg QD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68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24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2.83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12 h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if ≤ 12 h have elapsed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Hydroxychloroquine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400 mg QD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768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24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32.0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12 h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omit if the next dose is within 12 h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Amiodarone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400 mg QD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1392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24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58.0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none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“unless nearly time for the next dose” → omit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5440680"/>
            <a:ext cx="1133856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950" b="0" i="1">
                <a:solidFill>
                  <a:srgbClr val="5F6A70"/>
                </a:solidFill>
                <a:latin typeface="Aptos"/>
              </a:rPr>
              <a:t>Sorted by t½/τ. Cutoffs operationalized from the most recent FDA / EMA product information. Simulations: R 4.4.2, mrgsolve 1.5.2, 1,000 virtual patients per model, ≥ 7 dosing intervals to steady state; delays 10/20/33/50/75/100 % of τ.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84048"/>
            <a:ext cx="82296" cy="566928"/>
          </a:xfrm>
          <a:prstGeom prst="rect">
            <a:avLst/>
          </a:prstGeom>
          <a:solidFill>
            <a:srgbClr val="C9D6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21792" y="274320"/>
            <a:ext cx="11155680" cy="77724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2700" b="1" i="0">
                <a:solidFill>
                  <a:srgbClr val="125C6B"/>
                </a:solidFill>
                <a:latin typeface="Aptos Display"/>
              </a:rPr>
              <a:t>A higher trough or peak after a catch-up is expected — and transient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" y="6053328"/>
            <a:ext cx="146304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1" i="0">
                <a:solidFill>
                  <a:srgbClr val="125C6B"/>
                </a:solidFill>
                <a:latin typeface="Aptos"/>
              </a:rPr>
              <a:t>6 / 9</a:t>
            </a:r>
          </a:p>
        </p:txBody>
      </p:sp>
      <p:pic>
        <p:nvPicPr>
          <p:cNvPr id="5" name="Picture 4" descr="pk_curves.png"/>
          <p:cNvPicPr>
            <a:picLocks noChangeAspect="1"/>
          </p:cNvPicPr>
          <p:nvPr/>
        </p:nvPicPr>
        <p:blipFill>
          <a:blip r:embed="rId3"/>
          <a:srcRect t="3541" r="49672" b="9304"/>
          <a:stretch/>
        </p:blipFill>
        <p:spPr>
          <a:xfrm>
            <a:off x="59203" y="1243025"/>
            <a:ext cx="6076421" cy="36490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5166360"/>
            <a:ext cx="10789920" cy="548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300" b="1" i="0" dirty="0">
                <a:solidFill>
                  <a:srgbClr val="232A2E"/>
                </a:solidFill>
                <a:latin typeface="Aptos"/>
              </a:rPr>
              <a:t>Trough sampled a few hours after the catch-up </a:t>
            </a:r>
            <a:r>
              <a:rPr sz="1300" b="0" i="0" dirty="0">
                <a:solidFill>
                  <a:srgbClr val="232A2E"/>
                </a:solidFill>
                <a:latin typeface="Aptos"/>
              </a:rPr>
              <a:t>→ higher, with AUC on target.   </a:t>
            </a:r>
            <a:r>
              <a:rPr sz="1300" b="1" i="0" dirty="0">
                <a:solidFill>
                  <a:srgbClr val="232A2E"/>
                </a:solidFill>
                <a:latin typeface="Aptos"/>
              </a:rPr>
              <a:t>Peak overshoot </a:t>
            </a:r>
            <a:r>
              <a:rPr sz="1300" b="0" i="0" dirty="0">
                <a:solidFill>
                  <a:srgbClr val="232A2E"/>
                </a:solidFill>
                <a:latin typeface="Aptos"/>
              </a:rPr>
              <a:t>→ only after a fully missed dose of rapid-absorption drugs, gone by the next interval.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715000"/>
            <a:ext cx="1078992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850" b="0" i="1">
                <a:solidFill>
                  <a:srgbClr val="5F6A70"/>
                </a:solidFill>
                <a:latin typeface="Aptos"/>
              </a:rPr>
              <a:t>Illustrative 2-compartment simulation (mycophenolate-like); ratios vs steady state.</a:t>
            </a:r>
          </a:p>
        </p:txBody>
      </p:sp>
      <p:pic>
        <p:nvPicPr>
          <p:cNvPr id="8" name="Picture 7" descr="pk_curves.png">
            <a:extLst>
              <a:ext uri="{FF2B5EF4-FFF2-40B4-BE49-F238E27FC236}">
                <a16:creationId xmlns:a16="http://schemas.microsoft.com/office/drawing/2014/main" id="{96E17E0E-920B-A602-2F9E-FFA905B22AF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2260" t="3541" r="1" b="9304"/>
          <a:stretch/>
        </p:blipFill>
        <p:spPr>
          <a:xfrm>
            <a:off x="6368796" y="1243024"/>
            <a:ext cx="5764001" cy="3649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84048"/>
            <a:ext cx="82296" cy="566928"/>
          </a:xfrm>
          <a:prstGeom prst="rect">
            <a:avLst/>
          </a:prstGeom>
          <a:solidFill>
            <a:srgbClr val="C9D6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21792" y="274320"/>
            <a:ext cx="11155680" cy="77724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2700" b="1" i="0">
                <a:solidFill>
                  <a:srgbClr val="125C6B"/>
                </a:solidFill>
                <a:latin typeface="Aptos Display"/>
              </a:rPr>
              <a:t>Backup — AUC target attainment by drug model and delay (% of patients)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" y="6053328"/>
            <a:ext cx="146304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1" i="0">
                <a:solidFill>
                  <a:srgbClr val="125C6B"/>
                </a:solidFill>
                <a:latin typeface="Aptos"/>
              </a:rPr>
              <a:t>Backup 2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25880"/>
          <a:ext cx="10972800" cy="418185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920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49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49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49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49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949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494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9494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9494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9494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9494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9494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9494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1323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ptos"/>
                        </a:rPr>
                        <a:t>Drug model</a:t>
                      </a:r>
                    </a:p>
                  </a:txBody>
                  <a:tcPr marL="45720" marR="45720" marT="18288" marB="18288" anchor="ctr">
                    <a:solidFill>
                      <a:srgbClr val="125C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 i="0">
                          <a:solidFill>
                            <a:srgbClr val="FFFFFF"/>
                          </a:solidFill>
                          <a:latin typeface="Aptos"/>
                        </a:rPr>
                        <a:t>Rule
10 %</a:t>
                      </a:r>
                    </a:p>
                  </a:txBody>
                  <a:tcPr marL="45720" marR="45720" marT="18288" marB="18288" anchor="ctr">
                    <a:solidFill>
                      <a:srgbClr val="125C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 i="0">
                          <a:solidFill>
                            <a:srgbClr val="FFFFFF"/>
                          </a:solidFill>
                          <a:latin typeface="Aptos"/>
                        </a:rPr>
                        <a:t>Rule
20 %</a:t>
                      </a:r>
                    </a:p>
                  </a:txBody>
                  <a:tcPr marL="45720" marR="45720" marT="18288" marB="18288" anchor="ctr">
                    <a:solidFill>
                      <a:srgbClr val="125C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 i="0">
                          <a:solidFill>
                            <a:srgbClr val="FFFFFF"/>
                          </a:solidFill>
                          <a:latin typeface="Aptos"/>
                        </a:rPr>
                        <a:t>Rule
33 %</a:t>
                      </a:r>
                    </a:p>
                  </a:txBody>
                  <a:tcPr marL="45720" marR="45720" marT="18288" marB="18288" anchor="ctr">
                    <a:solidFill>
                      <a:srgbClr val="125C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 i="0">
                          <a:solidFill>
                            <a:srgbClr val="FFFFFF"/>
                          </a:solidFill>
                          <a:latin typeface="Aptos"/>
                        </a:rPr>
                        <a:t>Rule
50 %</a:t>
                      </a:r>
                    </a:p>
                  </a:txBody>
                  <a:tcPr marL="45720" marR="45720" marT="18288" marB="18288" anchor="ctr">
                    <a:solidFill>
                      <a:srgbClr val="125C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 i="0">
                          <a:solidFill>
                            <a:srgbClr val="FFFFFF"/>
                          </a:solidFill>
                          <a:latin typeface="Aptos"/>
                        </a:rPr>
                        <a:t>Rule
75 %</a:t>
                      </a:r>
                    </a:p>
                  </a:txBody>
                  <a:tcPr marL="45720" marR="45720" marT="18288" marB="18288" anchor="ctr">
                    <a:solidFill>
                      <a:srgbClr val="125C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 i="0">
                          <a:solidFill>
                            <a:srgbClr val="FFFFFF"/>
                          </a:solidFill>
                          <a:latin typeface="Aptos"/>
                        </a:rPr>
                        <a:t>Rule
100 %</a:t>
                      </a:r>
                    </a:p>
                  </a:txBody>
                  <a:tcPr marL="45720" marR="45720" marT="18288" marB="18288" anchor="ctr">
                    <a:solidFill>
                      <a:srgbClr val="125C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 i="0">
                          <a:solidFill>
                            <a:srgbClr val="FFFFFF"/>
                          </a:solidFill>
                          <a:latin typeface="Aptos"/>
                        </a:rPr>
                        <a:t>Label
10 %</a:t>
                      </a:r>
                    </a:p>
                  </a:txBody>
                  <a:tcPr marL="45720" marR="45720" marT="18288" marB="18288" anchor="ctr">
                    <a:solidFill>
                      <a:srgbClr val="125C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 i="0">
                          <a:solidFill>
                            <a:srgbClr val="FFFFFF"/>
                          </a:solidFill>
                          <a:latin typeface="Aptos"/>
                        </a:rPr>
                        <a:t>Label
20 %</a:t>
                      </a:r>
                    </a:p>
                  </a:txBody>
                  <a:tcPr marL="45720" marR="45720" marT="18288" marB="18288" anchor="ctr">
                    <a:solidFill>
                      <a:srgbClr val="125C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 i="0">
                          <a:solidFill>
                            <a:srgbClr val="FFFFFF"/>
                          </a:solidFill>
                          <a:latin typeface="Aptos"/>
                        </a:rPr>
                        <a:t>Label
33 %</a:t>
                      </a:r>
                    </a:p>
                  </a:txBody>
                  <a:tcPr marL="45720" marR="45720" marT="18288" marB="18288" anchor="ctr">
                    <a:solidFill>
                      <a:srgbClr val="125C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 i="0">
                          <a:solidFill>
                            <a:srgbClr val="FFFFFF"/>
                          </a:solidFill>
                          <a:latin typeface="Aptos"/>
                        </a:rPr>
                        <a:t>Label
50 %</a:t>
                      </a:r>
                    </a:p>
                  </a:txBody>
                  <a:tcPr marL="45720" marR="45720" marT="18288" marB="18288" anchor="ctr">
                    <a:solidFill>
                      <a:srgbClr val="125C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 i="0">
                          <a:solidFill>
                            <a:srgbClr val="FFFFFF"/>
                          </a:solidFill>
                          <a:latin typeface="Aptos"/>
                        </a:rPr>
                        <a:t>Label
75 %</a:t>
                      </a:r>
                    </a:p>
                  </a:txBody>
                  <a:tcPr marL="45720" marR="45720" marT="18288" marB="18288" anchor="ctr">
                    <a:solidFill>
                      <a:srgbClr val="125C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 i="0">
                          <a:solidFill>
                            <a:srgbClr val="FFFFFF"/>
                          </a:solidFill>
                          <a:latin typeface="Aptos"/>
                        </a:rPr>
                        <a:t>Label
100 %</a:t>
                      </a:r>
                    </a:p>
                  </a:txBody>
                  <a:tcPr marL="45720" marR="45720" marT="18288" marB="18288" anchor="ctr">
                    <a:solidFill>
                      <a:srgbClr val="125C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 i="0">
                          <a:solidFill>
                            <a:srgbClr val="FFFFFF"/>
                          </a:solidFill>
                          <a:latin typeface="Aptos"/>
                        </a:rPr>
                        <a:t>Skip</a:t>
                      </a:r>
                    </a:p>
                  </a:txBody>
                  <a:tcPr marL="45720" marR="45720" marT="18288" marB="18288" anchor="ctr">
                    <a:solidFill>
                      <a:srgbClr val="125C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Amoxicillin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92</a:t>
                      </a:r>
                    </a:p>
                  </a:txBody>
                  <a:tcPr marL="45720" marR="45720" marT="18288" marB="18288" anchor="ctr">
                    <a:solidFill>
                      <a:srgbClr val="FCEF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99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99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99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99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Levofloxacin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49</a:t>
                      </a:r>
                    </a:p>
                  </a:txBody>
                  <a:tcPr marL="45720" marR="45720" marT="18288" marB="18288" anchor="ctr">
                    <a:solidFill>
                      <a:srgbClr val="F6D0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49</a:t>
                      </a:r>
                    </a:p>
                  </a:txBody>
                  <a:tcPr marL="45720" marR="45720" marT="18288" marB="18288" anchor="ctr">
                    <a:solidFill>
                      <a:srgbClr val="F6D0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49</a:t>
                      </a:r>
                    </a:p>
                  </a:txBody>
                  <a:tcPr marL="45720" marR="45720" marT="18288" marB="18288" anchor="ctr">
                    <a:solidFill>
                      <a:srgbClr val="F6D0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49</a:t>
                      </a:r>
                    </a:p>
                  </a:txBody>
                  <a:tcPr marL="45720" marR="45720" marT="18288" marB="18288" anchor="ctr">
                    <a:solidFill>
                      <a:srgbClr val="F6D0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49</a:t>
                      </a:r>
                    </a:p>
                  </a:txBody>
                  <a:tcPr marL="45720" marR="45720" marT="18288" marB="18288" anchor="ctr">
                    <a:solidFill>
                      <a:srgbClr val="F6D0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Tacrolimus LCPT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0</a:t>
                      </a:r>
                    </a:p>
                  </a:txBody>
                  <a:tcPr marL="45720" marR="45720" marT="18288" marB="18288" anchor="ctr">
                    <a:solidFill>
                      <a:srgbClr val="F6D0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0</a:t>
                      </a:r>
                    </a:p>
                  </a:txBody>
                  <a:tcPr marL="45720" marR="45720" marT="18288" marB="18288" anchor="ctr">
                    <a:solidFill>
                      <a:srgbClr val="F6D0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0</a:t>
                      </a:r>
                    </a:p>
                  </a:txBody>
                  <a:tcPr marL="45720" marR="45720" marT="18288" marB="18288" anchor="ctr">
                    <a:solidFill>
                      <a:srgbClr val="F6D0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Tacrolimus PR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95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54</a:t>
                      </a:r>
                    </a:p>
                  </a:txBody>
                  <a:tcPr marL="45720" marR="45720" marT="18288" marB="18288" anchor="ctr">
                    <a:solidFill>
                      <a:srgbClr val="F6D0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54</a:t>
                      </a:r>
                    </a:p>
                  </a:txBody>
                  <a:tcPr marL="45720" marR="45720" marT="18288" marB="18288" anchor="ctr">
                    <a:solidFill>
                      <a:srgbClr val="F6D0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54</a:t>
                      </a:r>
                    </a:p>
                  </a:txBody>
                  <a:tcPr marL="45720" marR="45720" marT="18288" marB="18288" anchor="ctr">
                    <a:solidFill>
                      <a:srgbClr val="F6D0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Carvedilol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Tacrolimus IR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98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52</a:t>
                      </a:r>
                    </a:p>
                  </a:txBody>
                  <a:tcPr marL="45720" marR="45720" marT="18288" marB="18288" anchor="ctr">
                    <a:solidFill>
                      <a:srgbClr val="F6D0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52</a:t>
                      </a:r>
                    </a:p>
                  </a:txBody>
                  <a:tcPr marL="45720" marR="45720" marT="18288" marB="18288" anchor="ctr">
                    <a:solidFill>
                      <a:srgbClr val="F6D0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52</a:t>
                      </a:r>
                    </a:p>
                  </a:txBody>
                  <a:tcPr marL="45720" marR="45720" marT="18288" marB="18288" anchor="ctr">
                    <a:solidFill>
                      <a:srgbClr val="F6D0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Mycophenolate mofetil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77</a:t>
                      </a:r>
                    </a:p>
                  </a:txBody>
                  <a:tcPr marL="45720" marR="45720" marT="18288" marB="18288" anchor="ctr">
                    <a:solidFill>
                      <a:srgbClr val="F6D0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99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76</a:t>
                      </a:r>
                    </a:p>
                  </a:txBody>
                  <a:tcPr marL="45720" marR="45720" marT="18288" marB="18288" anchor="ctr">
                    <a:solidFill>
                      <a:srgbClr val="F6D0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85</a:t>
                      </a:r>
                    </a:p>
                  </a:txBody>
                  <a:tcPr marL="45720" marR="45720" marT="18288" marB="18288" anchor="ctr">
                    <a:solidFill>
                      <a:srgbClr val="FCEF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85</a:t>
                      </a:r>
                    </a:p>
                  </a:txBody>
                  <a:tcPr marL="45720" marR="45720" marT="18288" marB="18288" anchor="ctr">
                    <a:solidFill>
                      <a:srgbClr val="FCEF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Abemaciclib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12</a:t>
                      </a:r>
                    </a:p>
                  </a:txBody>
                  <a:tcPr marL="45720" marR="45720" marT="18288" marB="18288" anchor="ctr">
                    <a:solidFill>
                      <a:srgbClr val="F6D0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12</a:t>
                      </a:r>
                    </a:p>
                  </a:txBody>
                  <a:tcPr marL="45720" marR="45720" marT="18288" marB="18288" anchor="ctr">
                    <a:solidFill>
                      <a:srgbClr val="F6D0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12</a:t>
                      </a:r>
                    </a:p>
                  </a:txBody>
                  <a:tcPr marL="45720" marR="45720" marT="18288" marB="18288" anchor="ctr">
                    <a:solidFill>
                      <a:srgbClr val="F6D0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12</a:t>
                      </a:r>
                    </a:p>
                  </a:txBody>
                  <a:tcPr marL="45720" marR="45720" marT="18288" marB="18288" anchor="ctr">
                    <a:solidFill>
                      <a:srgbClr val="F6D0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12</a:t>
                      </a:r>
                    </a:p>
                  </a:txBody>
                  <a:tcPr marL="45720" marR="45720" marT="18288" marB="18288" anchor="ctr">
                    <a:solidFill>
                      <a:srgbClr val="F6D0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12</a:t>
                      </a:r>
                    </a:p>
                  </a:txBody>
                  <a:tcPr marL="45720" marR="45720" marT="18288" marB="18288" anchor="ctr">
                    <a:solidFill>
                      <a:srgbClr val="F6D0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12</a:t>
                      </a:r>
                    </a:p>
                  </a:txBody>
                  <a:tcPr marL="45720" marR="45720" marT="18288" marB="18288" anchor="ctr">
                    <a:solidFill>
                      <a:srgbClr val="F6D0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Azithromycin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91</a:t>
                      </a:r>
                    </a:p>
                  </a:txBody>
                  <a:tcPr marL="45720" marR="45720" marT="18288" marB="18288" anchor="ctr">
                    <a:solidFill>
                      <a:srgbClr val="FCEF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Hydroxychloroquine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26</a:t>
                      </a:r>
                    </a:p>
                  </a:txBody>
                  <a:tcPr marL="45720" marR="45720" marT="18288" marB="18288" anchor="ctr">
                    <a:solidFill>
                      <a:srgbClr val="F6D0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26</a:t>
                      </a:r>
                    </a:p>
                  </a:txBody>
                  <a:tcPr marL="45720" marR="45720" marT="18288" marB="18288" anchor="ctr">
                    <a:solidFill>
                      <a:srgbClr val="F6D0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26</a:t>
                      </a:r>
                    </a:p>
                  </a:txBody>
                  <a:tcPr marL="45720" marR="45720" marT="18288" marB="18288" anchor="ctr">
                    <a:solidFill>
                      <a:srgbClr val="F6D0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Amiodarone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Mean (11 models)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100.0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100.0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100.0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100.0</a:t>
                      </a:r>
                    </a:p>
                  </a:txBody>
                  <a:tcPr marL="45720" marR="45720" marT="18288" marB="18288" anchor="ctr">
                    <a:solidFill>
                      <a:srgbClr val="CDE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94.6</a:t>
                      </a:r>
                    </a:p>
                  </a:txBody>
                  <a:tcPr marL="45720" marR="45720" marT="18288" marB="18288" anchor="ctr">
                    <a:solidFill>
                      <a:srgbClr val="FCEF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91.8</a:t>
                      </a:r>
                    </a:p>
                  </a:txBody>
                  <a:tcPr marL="45720" marR="45720" marT="18288" marB="18288" anchor="ctr">
                    <a:solidFill>
                      <a:srgbClr val="FCEF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92.0</a:t>
                      </a:r>
                    </a:p>
                  </a:txBody>
                  <a:tcPr marL="45720" marR="45720" marT="18288" marB="18288" anchor="ctr">
                    <a:solidFill>
                      <a:srgbClr val="FCEF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92.0</a:t>
                      </a:r>
                    </a:p>
                  </a:txBody>
                  <a:tcPr marL="45720" marR="45720" marT="18288" marB="18288" anchor="ctr">
                    <a:solidFill>
                      <a:srgbClr val="FCEF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92.0</a:t>
                      </a:r>
                    </a:p>
                  </a:txBody>
                  <a:tcPr marL="45720" marR="45720" marT="18288" marB="18288" anchor="ctr">
                    <a:solidFill>
                      <a:srgbClr val="FCEF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91.9</a:t>
                      </a:r>
                    </a:p>
                  </a:txBody>
                  <a:tcPr marL="45720" marR="45720" marT="18288" marB="18288" anchor="ctr">
                    <a:solidFill>
                      <a:srgbClr val="FCEF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60.8</a:t>
                      </a:r>
                    </a:p>
                  </a:txBody>
                  <a:tcPr marL="45720" marR="45720" marT="18288" marB="18288" anchor="ctr">
                    <a:solidFill>
                      <a:srgbClr val="F6D0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61.6</a:t>
                      </a:r>
                    </a:p>
                  </a:txBody>
                  <a:tcPr marL="45720" marR="45720" marT="18288" marB="18288" anchor="ctr">
                    <a:solidFill>
                      <a:srgbClr val="F6D0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 i="0">
                          <a:solidFill>
                            <a:srgbClr val="232A2E"/>
                          </a:solidFill>
                          <a:latin typeface="Aptos"/>
                        </a:rPr>
                        <a:t>61.6</a:t>
                      </a:r>
                    </a:p>
                  </a:txBody>
                  <a:tcPr marL="45720" marR="45720" marT="18288" marB="18288" anchor="ctr">
                    <a:solidFill>
                      <a:srgbClr val="F6D0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5532120"/>
            <a:ext cx="1133856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950" b="0" i="1">
                <a:solidFill>
                  <a:srgbClr val="5F6A70"/>
                </a:solidFill>
                <a:latin typeface="Aptos"/>
              </a:rPr>
              <a:t>Green ≥ 95 %, yellow 80–94 %, red &lt; 80 % within 0.80–1.25 of steady-state AUC in the post-event interval (eTable 2). Skip is independent of the delay. Abemaciclib and amiodarone labels operationalize as omission at every delay.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84048"/>
            <a:ext cx="82296" cy="566928"/>
          </a:xfrm>
          <a:prstGeom prst="rect">
            <a:avLst/>
          </a:prstGeom>
          <a:solidFill>
            <a:srgbClr val="C9D6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21792" y="274320"/>
            <a:ext cx="11155680" cy="77724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2700" b="1" i="0">
                <a:solidFill>
                  <a:srgbClr val="125C6B"/>
                </a:solidFill>
                <a:latin typeface="Aptos Display"/>
              </a:rPr>
              <a:t>Backup — Figure 2. AUC, Cₘₐₓ and C₀ ratio distributions (pooled)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" y="6053328"/>
            <a:ext cx="146304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1" i="0">
                <a:solidFill>
                  <a:srgbClr val="125C6B"/>
                </a:solidFill>
                <a:latin typeface="Aptos"/>
              </a:rPr>
              <a:t>Backup 3</a:t>
            </a:r>
          </a:p>
        </p:txBody>
      </p:sp>
      <p:pic>
        <p:nvPicPr>
          <p:cNvPr id="5" name="Picture 4" descr="Figure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1188720"/>
            <a:ext cx="6772092" cy="461772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84048"/>
            <a:ext cx="82296" cy="566928"/>
          </a:xfrm>
          <a:prstGeom prst="rect">
            <a:avLst/>
          </a:prstGeom>
          <a:solidFill>
            <a:srgbClr val="C9D6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21792" y="274320"/>
            <a:ext cx="11155680" cy="77724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2700" b="1" i="0">
                <a:solidFill>
                  <a:srgbClr val="125C6B"/>
                </a:solidFill>
                <a:latin typeface="Aptos Display"/>
              </a:rPr>
              <a:t>Backup — Figure 3. Heterogeneity of peak overexposure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" y="6053328"/>
            <a:ext cx="146304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1" i="0">
                <a:solidFill>
                  <a:srgbClr val="125C6B"/>
                </a:solidFill>
                <a:latin typeface="Aptos"/>
              </a:rPr>
              <a:t>Backup 4</a:t>
            </a:r>
          </a:p>
        </p:txBody>
      </p:sp>
      <p:pic>
        <p:nvPicPr>
          <p:cNvPr id="5" name="Picture 4" descr="Figure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4519" y="1234440"/>
            <a:ext cx="8500056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84048"/>
            <a:ext cx="82296" cy="566928"/>
          </a:xfrm>
          <a:prstGeom prst="rect">
            <a:avLst/>
          </a:prstGeom>
          <a:solidFill>
            <a:srgbClr val="C9D6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21792" y="274320"/>
            <a:ext cx="11155680" cy="77724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2700" b="1" i="0">
                <a:solidFill>
                  <a:srgbClr val="125C6B"/>
                </a:solidFill>
                <a:latin typeface="Aptos Display"/>
              </a:rPr>
              <a:t>Backup — levofloxacin 500 mg QD: rule output by delay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" y="6053328"/>
            <a:ext cx="146304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1" i="0">
                <a:solidFill>
                  <a:srgbClr val="125C6B"/>
                </a:solidFill>
                <a:latin typeface="Aptos"/>
              </a:rPr>
              <a:t>Backup 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325880"/>
            <a:ext cx="109728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250" b="1" i="0">
                <a:solidFill>
                  <a:srgbClr val="125C6B"/>
                </a:solidFill>
                <a:latin typeface="Aptos"/>
              </a:rPr>
              <a:t>t½ 7 h · τ 24 h · label cutoff 16 h · strengths 250 and 500 mg (250-mg steps)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1783080"/>
          <a:ext cx="7315200" cy="268833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ptos"/>
                        </a:rPr>
                        <a:t>Delay</a:t>
                      </a:r>
                    </a:p>
                  </a:txBody>
                  <a:tcPr marL="45720" marR="45720" marT="18288" marB="18288" anchor="ctr">
                    <a:solidFill>
                      <a:srgbClr val="125C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 i="0">
                          <a:solidFill>
                            <a:srgbClr val="FFFFFF"/>
                          </a:solidFill>
                          <a:latin typeface="Aptos"/>
                        </a:rPr>
                        <a:t>max(M, S)</a:t>
                      </a:r>
                    </a:p>
                  </a:txBody>
                  <a:tcPr marL="45720" marR="45720" marT="18288" marB="18288" anchor="ctr">
                    <a:solidFill>
                      <a:srgbClr val="125C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 i="0">
                          <a:solidFill>
                            <a:srgbClr val="FFFFFF"/>
                          </a:solidFill>
                          <a:latin typeface="Aptos"/>
                        </a:rPr>
                        <a:t>Exact dose</a:t>
                      </a:r>
                    </a:p>
                  </a:txBody>
                  <a:tcPr marL="45720" marR="45720" marT="18288" marB="18288" anchor="ctr">
                    <a:solidFill>
                      <a:srgbClr val="125C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 i="0">
                          <a:solidFill>
                            <a:srgbClr val="FFFFFF"/>
                          </a:solidFill>
                          <a:latin typeface="Aptos"/>
                        </a:rPr>
                        <a:t>Rule gives</a:t>
                      </a:r>
                    </a:p>
                  </a:txBody>
                  <a:tcPr marL="45720" marR="45720" marT="18288" marB="18288" anchor="ctr">
                    <a:solidFill>
                      <a:srgbClr val="125C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 i="0">
                          <a:solidFill>
                            <a:srgbClr val="FFFFFF"/>
                          </a:solidFill>
                          <a:latin typeface="Aptos"/>
                        </a:rPr>
                        <a:t>Label gives</a:t>
                      </a:r>
                    </a:p>
                  </a:txBody>
                  <a:tcPr marL="45720" marR="45720" marT="18288" marB="18288" anchor="ctr">
                    <a:solidFill>
                      <a:srgbClr val="125C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r>
                        <a:rPr sz="1200" b="0" i="0">
                          <a:solidFill>
                            <a:srgbClr val="232A2E"/>
                          </a:solidFill>
                          <a:latin typeface="Aptos"/>
                        </a:rPr>
                        <a:t>2.4 h (10 %)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>
                          <a:solidFill>
                            <a:srgbClr val="232A2E"/>
                          </a:solidFill>
                          <a:latin typeface="Aptos"/>
                        </a:rPr>
                        <a:t>0.97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>
                          <a:solidFill>
                            <a:srgbClr val="232A2E"/>
                          </a:solidFill>
                          <a:latin typeface="Aptos"/>
                        </a:rPr>
                        <a:t>486 mg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 i="0">
                          <a:solidFill>
                            <a:srgbClr val="E69A1E"/>
                          </a:solidFill>
                          <a:latin typeface="Aptos"/>
                        </a:rPr>
                        <a:t>250 mg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>
                          <a:solidFill>
                            <a:srgbClr val="2C7BB6"/>
                          </a:solidFill>
                          <a:latin typeface="Aptos"/>
                        </a:rPr>
                        <a:t>500 mg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r>
                        <a:rPr sz="1200" b="0" i="0">
                          <a:solidFill>
                            <a:srgbClr val="232A2E"/>
                          </a:solidFill>
                          <a:latin typeface="Aptos"/>
                        </a:rPr>
                        <a:t>4.8 h (20 %)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>
                          <a:solidFill>
                            <a:srgbClr val="232A2E"/>
                          </a:solidFill>
                          <a:latin typeface="Aptos"/>
                        </a:rPr>
                        <a:t>0.94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>
                          <a:solidFill>
                            <a:srgbClr val="232A2E"/>
                          </a:solidFill>
                          <a:latin typeface="Aptos"/>
                        </a:rPr>
                        <a:t>469 mg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 i="0">
                          <a:solidFill>
                            <a:srgbClr val="E69A1E"/>
                          </a:solidFill>
                          <a:latin typeface="Aptos"/>
                        </a:rPr>
                        <a:t>250 mg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>
                          <a:solidFill>
                            <a:srgbClr val="2C7BB6"/>
                          </a:solidFill>
                          <a:latin typeface="Aptos"/>
                        </a:rPr>
                        <a:t>500 mg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r>
                        <a:rPr sz="1200" b="0" i="0">
                          <a:solidFill>
                            <a:srgbClr val="232A2E"/>
                          </a:solidFill>
                          <a:latin typeface="Aptos"/>
                        </a:rPr>
                        <a:t>7.9 h (33 %)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>
                          <a:solidFill>
                            <a:srgbClr val="232A2E"/>
                          </a:solidFill>
                          <a:latin typeface="Aptos"/>
                        </a:rPr>
                        <a:t>0.88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>
                          <a:solidFill>
                            <a:srgbClr val="232A2E"/>
                          </a:solidFill>
                          <a:latin typeface="Aptos"/>
                        </a:rPr>
                        <a:t>439 mg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 i="0">
                          <a:solidFill>
                            <a:srgbClr val="E69A1E"/>
                          </a:solidFill>
                          <a:latin typeface="Aptos"/>
                        </a:rPr>
                        <a:t>250 mg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>
                          <a:solidFill>
                            <a:srgbClr val="2C7BB6"/>
                          </a:solidFill>
                          <a:latin typeface="Aptos"/>
                        </a:rPr>
                        <a:t>500 mg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r>
                        <a:rPr sz="1200" b="0" i="0">
                          <a:solidFill>
                            <a:srgbClr val="232A2E"/>
                          </a:solidFill>
                          <a:latin typeface="Aptos"/>
                        </a:rPr>
                        <a:t>12 h (50 %)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>
                          <a:solidFill>
                            <a:srgbClr val="232A2E"/>
                          </a:solidFill>
                          <a:latin typeface="Aptos"/>
                        </a:rPr>
                        <a:t>0.77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>
                          <a:solidFill>
                            <a:srgbClr val="232A2E"/>
                          </a:solidFill>
                          <a:latin typeface="Aptos"/>
                        </a:rPr>
                        <a:t>383 mg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 i="0">
                          <a:solidFill>
                            <a:srgbClr val="E69A1E"/>
                          </a:solidFill>
                          <a:latin typeface="Aptos"/>
                        </a:rPr>
                        <a:t>250 mg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>
                          <a:solidFill>
                            <a:srgbClr val="2C7BB6"/>
                          </a:solidFill>
                          <a:latin typeface="Aptos"/>
                        </a:rPr>
                        <a:t>500 mg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r>
                        <a:rPr sz="1200" b="0" i="0">
                          <a:solidFill>
                            <a:srgbClr val="232A2E"/>
                          </a:solidFill>
                          <a:latin typeface="Aptos"/>
                        </a:rPr>
                        <a:t>18 h (75 %)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>
                          <a:solidFill>
                            <a:srgbClr val="232A2E"/>
                          </a:solidFill>
                          <a:latin typeface="Aptos"/>
                        </a:rPr>
                        <a:t>0.49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>
                          <a:solidFill>
                            <a:srgbClr val="232A2E"/>
                          </a:solidFill>
                          <a:latin typeface="Aptos"/>
                        </a:rPr>
                        <a:t>247 mg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 i="0">
                          <a:solidFill>
                            <a:srgbClr val="E69A1E"/>
                          </a:solidFill>
                          <a:latin typeface="Aptos"/>
                        </a:rPr>
                        <a:t>omit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>
                          <a:solidFill>
                            <a:srgbClr val="2C7BB6"/>
                          </a:solidFill>
                          <a:latin typeface="Aptos"/>
                        </a:rPr>
                        <a:t>omit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r>
                        <a:rPr sz="1200" b="0" i="0">
                          <a:solidFill>
                            <a:srgbClr val="232A2E"/>
                          </a:solidFill>
                          <a:latin typeface="Aptos"/>
                        </a:rPr>
                        <a:t>24 h (100 %)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>
                          <a:solidFill>
                            <a:srgbClr val="232A2E"/>
                          </a:solidFill>
                          <a:latin typeface="Aptos"/>
                        </a:rPr>
                        <a:t>0.09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>
                          <a:solidFill>
                            <a:srgbClr val="232A2E"/>
                          </a:solidFill>
                          <a:latin typeface="Aptos"/>
                        </a:rPr>
                        <a:t>46 mg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 i="0">
                          <a:solidFill>
                            <a:srgbClr val="E69A1E"/>
                          </a:solidFill>
                          <a:latin typeface="Aptos"/>
                        </a:rPr>
                        <a:t>omit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>
                          <a:solidFill>
                            <a:srgbClr val="2C7BB6"/>
                          </a:solidFill>
                          <a:latin typeface="Aptos"/>
                        </a:rPr>
                        <a:t>omit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57200" y="4754880"/>
            <a:ext cx="10972800" cy="9144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marL="201168" indent="-201168" algn="l">
              <a:spcAft>
                <a:spcPts val="300"/>
              </a:spcAft>
              <a:buClr>
                <a:srgbClr val="3BA3B5"/>
              </a:buClr>
              <a:buFont typeface="Arial"/>
              <a:buChar char="•"/>
            </a:pPr>
            <a:r>
              <a:rPr sz="1200" b="0" i="0">
                <a:solidFill>
                  <a:srgbClr val="232A2E"/>
                </a:solidFill>
                <a:latin typeface="Aptos"/>
              </a:rPr>
              <a:t>At 18 h the exact dose (247 mg) rounds down below the 250-mg tablet → omission, like the label; median AUC ratio 0.80.</a:t>
            </a:r>
          </a:p>
          <a:p>
            <a:pPr marL="201168" indent="-201168" algn="l">
              <a:buClr>
                <a:srgbClr val="3BA3B5"/>
              </a:buClr>
              <a:buFont typeface="Arial"/>
              <a:buChar char="•"/>
            </a:pPr>
            <a:r>
              <a:rPr sz="1200" b="0" i="0">
                <a:solidFill>
                  <a:srgbClr val="232A2E"/>
                </a:solidFill>
                <a:latin typeface="Aptos"/>
              </a:rPr>
              <a:t>Floor rounding avoids the overshoot of round-to-nearest; individual kₑ adds little over the population t½ (Fig. 4B).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84048"/>
            <a:ext cx="82296" cy="566928"/>
          </a:xfrm>
          <a:prstGeom prst="rect">
            <a:avLst/>
          </a:prstGeom>
          <a:solidFill>
            <a:srgbClr val="C9D6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21792" y="274320"/>
            <a:ext cx="11155680" cy="77724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2700" b="1" i="0">
                <a:solidFill>
                  <a:srgbClr val="125C6B"/>
                </a:solidFill>
                <a:latin typeface="Aptos Display"/>
              </a:rPr>
              <a:t>Backup — tacrolimus IR: finer strengths, finer catch-up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" y="6053328"/>
            <a:ext cx="146304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1" i="0">
                <a:solidFill>
                  <a:srgbClr val="125C6B"/>
                </a:solidFill>
                <a:latin typeface="Aptos"/>
              </a:rPr>
              <a:t>Backup 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80160"/>
            <a:ext cx="630936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200" b="1" i="0">
                <a:solidFill>
                  <a:srgbClr val="125C6B"/>
                </a:solidFill>
                <a:latin typeface="Aptos"/>
              </a:rPr>
              <a:t>5 mg BID · t½ 15.6 h · label cutoff 6 h · capsules 0.5 / 1 / 5 mg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1691640"/>
          <a:ext cx="6309360" cy="24323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8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47472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ptos"/>
                        </a:rPr>
                        <a:t>Delay</a:t>
                      </a:r>
                    </a:p>
                  </a:txBody>
                  <a:tcPr marL="45720" marR="45720" marT="18288" marB="18288" anchor="ctr">
                    <a:solidFill>
                      <a:srgbClr val="125C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 i="0">
                          <a:solidFill>
                            <a:srgbClr val="FFFFFF"/>
                          </a:solidFill>
                          <a:latin typeface="Aptos"/>
                        </a:rPr>
                        <a:t>max(M, S)</a:t>
                      </a:r>
                    </a:p>
                  </a:txBody>
                  <a:tcPr marL="45720" marR="45720" marT="18288" marB="18288" anchor="ctr">
                    <a:solidFill>
                      <a:srgbClr val="125C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 i="0">
                          <a:solidFill>
                            <a:srgbClr val="FFFFFF"/>
                          </a:solidFill>
                          <a:latin typeface="Aptos"/>
                        </a:rPr>
                        <a:t>Exact dose</a:t>
                      </a:r>
                    </a:p>
                  </a:txBody>
                  <a:tcPr marL="45720" marR="45720" marT="18288" marB="18288" anchor="ctr">
                    <a:solidFill>
                      <a:srgbClr val="125C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 i="0">
                          <a:solidFill>
                            <a:srgbClr val="FFFFFF"/>
                          </a:solidFill>
                          <a:latin typeface="Aptos"/>
                        </a:rPr>
                        <a:t>0.5-mg steps</a:t>
                      </a:r>
                    </a:p>
                  </a:txBody>
                  <a:tcPr marL="45720" marR="45720" marT="18288" marB="18288" anchor="ctr">
                    <a:solidFill>
                      <a:srgbClr val="125C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 i="0">
                          <a:solidFill>
                            <a:srgbClr val="FFFFFF"/>
                          </a:solidFill>
                          <a:latin typeface="Aptos"/>
                        </a:rPr>
                        <a:t>Full / half / none</a:t>
                      </a:r>
                    </a:p>
                  </a:txBody>
                  <a:tcPr marL="45720" marR="45720" marT="18288" marB="18288" anchor="ctr">
                    <a:solidFill>
                      <a:srgbClr val="125C6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 i="0">
                          <a:solidFill>
                            <a:srgbClr val="FFFFFF"/>
                          </a:solidFill>
                          <a:latin typeface="Aptos"/>
                        </a:rPr>
                        <a:t>Label gives</a:t>
                      </a:r>
                    </a:p>
                  </a:txBody>
                  <a:tcPr marL="45720" marR="45720" marT="18288" marB="18288" anchor="ctr">
                    <a:solidFill>
                      <a:srgbClr val="125C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1.2 h (10 %)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0.95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4.74 mg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 i="0">
                          <a:solidFill>
                            <a:srgbClr val="E69A1E"/>
                          </a:solidFill>
                          <a:latin typeface="Aptos"/>
                        </a:rPr>
                        <a:t>4.5 mg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2.5 mg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C7BB6"/>
                          </a:solidFill>
                          <a:latin typeface="Aptos"/>
                        </a:rPr>
                        <a:t>5 mg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2.4 h (20 %)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0.90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4.49 mg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 i="0">
                          <a:solidFill>
                            <a:srgbClr val="E69A1E"/>
                          </a:solidFill>
                          <a:latin typeface="Aptos"/>
                        </a:rPr>
                        <a:t>4.0 mg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2.5 mg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C7BB6"/>
                          </a:solidFill>
                          <a:latin typeface="Aptos"/>
                        </a:rPr>
                        <a:t>5 mg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4 h (33 %)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0.84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4.19 mg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 i="0">
                          <a:solidFill>
                            <a:srgbClr val="E69A1E"/>
                          </a:solidFill>
                          <a:latin typeface="Aptos"/>
                        </a:rPr>
                        <a:t>4.0 mg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2.5 mg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C7BB6"/>
                          </a:solidFill>
                          <a:latin typeface="Aptos"/>
                        </a:rPr>
                        <a:t>5 mg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6 h (50 %)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0.77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3.83 mg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 i="0">
                          <a:solidFill>
                            <a:srgbClr val="E69A1E"/>
                          </a:solidFill>
                          <a:latin typeface="Aptos"/>
                        </a:rPr>
                        <a:t>3.5 mg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2.5 mg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C7BB6"/>
                          </a:solidFill>
                          <a:latin typeface="Aptos"/>
                        </a:rPr>
                        <a:t>5 mg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9 h (75 %)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0.67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3.35 mg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 i="0">
                          <a:solidFill>
                            <a:srgbClr val="E69A1E"/>
                          </a:solidFill>
                          <a:latin typeface="Aptos"/>
                        </a:rPr>
                        <a:t>3.0 mg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2.5 mg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C7BB6"/>
                          </a:solidFill>
                          <a:latin typeface="Aptos"/>
                        </a:rPr>
                        <a:t>omit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12 h (100 %)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0.59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2.93 mg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 i="0">
                          <a:solidFill>
                            <a:srgbClr val="E69A1E"/>
                          </a:solidFill>
                          <a:latin typeface="Aptos"/>
                        </a:rPr>
                        <a:t>2.5 mg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32A2E"/>
                          </a:solidFill>
                          <a:latin typeface="Aptos"/>
                        </a:rPr>
                        <a:t>2.5 mg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>
                          <a:solidFill>
                            <a:srgbClr val="2C7BB6"/>
                          </a:solidFill>
                          <a:latin typeface="Aptos"/>
                        </a:rPr>
                        <a:t>omit</a:t>
                      </a:r>
                    </a:p>
                  </a:txBody>
                  <a:tcPr marL="45720" marR="45720" marT="18288" marB="18288" anchor="ctr">
                    <a:solidFill>
                      <a:srgbClr val="EEF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57200" y="4343400"/>
            <a:ext cx="6309360" cy="1371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marL="201168" indent="-201168" algn="l">
              <a:spcAft>
                <a:spcPts val="400"/>
              </a:spcAft>
              <a:buClr>
                <a:srgbClr val="3BA3B5"/>
              </a:buClr>
              <a:buFont typeface="Arial"/>
              <a:buChar char="•"/>
            </a:pPr>
            <a:r>
              <a:rPr sz="1150" b="0" i="0">
                <a:solidFill>
                  <a:srgbClr val="232A2E"/>
                </a:solidFill>
                <a:latin typeface="Aptos"/>
              </a:rPr>
              <a:t>With 0.5-mg capsules the catch-up tracks the exact dose within 0.5 mg; “full / half / none” floors to 2.5 mg at every delay → systematic under-compensation.</a:t>
            </a:r>
          </a:p>
          <a:p>
            <a:pPr marL="201168" indent="-201168" algn="l">
              <a:spcAft>
                <a:spcPts val="400"/>
              </a:spcAft>
              <a:buClr>
                <a:srgbClr val="3BA3B5"/>
              </a:buClr>
              <a:buFont typeface="Arial"/>
              <a:buChar char="•"/>
            </a:pPr>
            <a:r>
              <a:rPr sz="1150" b="0" i="0">
                <a:solidFill>
                  <a:srgbClr val="232A2E"/>
                </a:solidFill>
                <a:latin typeface="Aptos"/>
              </a:rPr>
              <a:t>Fully missed dose: 2.5 mg added to the scheduled 5 mg → AUC on target in 98 %, Cₘₐₓ ratio &gt; 1.25 in 7 %, nothing persisting.</a:t>
            </a:r>
          </a:p>
          <a:p>
            <a:pPr marL="201168" indent="-201168" algn="l">
              <a:buClr>
                <a:srgbClr val="3BA3B5"/>
              </a:buClr>
              <a:buFont typeface="Arial"/>
              <a:buChar char="•"/>
            </a:pPr>
            <a:r>
              <a:rPr sz="1150" b="0" i="0">
                <a:solidFill>
                  <a:srgbClr val="232A2E"/>
                </a:solidFill>
                <a:latin typeface="Aptos"/>
              </a:rPr>
              <a:t>Beyond the 6-h cutoff the label skips → 52 % on target only.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95160" y="1280160"/>
            <a:ext cx="484632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200" b="1" i="0">
                <a:solidFill>
                  <a:srgbClr val="125C6B"/>
                </a:solidFill>
                <a:latin typeface="Aptos"/>
              </a:rPr>
              <a:t>Tacrolimus IR — patients on target (%)</a:t>
            </a:r>
          </a:p>
        </p:txBody>
      </p:sp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6903720" y="1554480"/>
          <a:ext cx="4937760" cy="2194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6903720" y="3749039"/>
          <a:ext cx="4937760" cy="2148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10777</TotalTime>
  <Words>4695</Words>
  <Application>Microsoft Office PowerPoint</Application>
  <PresentationFormat>Widescreen</PresentationFormat>
  <Paragraphs>613</Paragraphs>
  <Slides>20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Aptos</vt:lpstr>
      <vt:lpstr>Aptos Display</vt:lpstr>
      <vt:lpstr>Arial</vt:lpstr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Aude Merton</dc:creator>
  <cp:lastModifiedBy>Racym Berrah</cp:lastModifiedBy>
  <cp:revision>41</cp:revision>
  <dcterms:created xsi:type="dcterms:W3CDTF">2026-07-13T13:52:38Z</dcterms:created>
  <dcterms:modified xsi:type="dcterms:W3CDTF">2026-09-29T07:59:40Z</dcterms:modified>
</cp:coreProperties>
</file>