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0276800" cy="42799000"/>
  <p:notesSz cx="6858000" cy="9144000"/>
  <p:embeddedFontLst>
    <p:embeddedFont>
      <p:font typeface="Be Vietnam Ultra-Bold" charset="1" panose="00000900000000000000"/>
      <p:regular r:id="rId7"/>
    </p:embeddedFont>
    <p:embeddedFont>
      <p:font typeface="Be Vietnam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170761" y="24177539"/>
            <a:ext cx="19046637" cy="6737171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170761" y="24177539"/>
            <a:ext cx="19046637" cy="6737171"/>
            <a:chOff x="0" y="0"/>
            <a:chExt cx="85957696" cy="304049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2390" y="72390"/>
              <a:ext cx="85812916" cy="30260152"/>
            </a:xfrm>
            <a:custGeom>
              <a:avLst/>
              <a:gdLst/>
              <a:ahLst/>
              <a:cxnLst/>
              <a:rect r="r" b="b" t="t" l="l"/>
              <a:pathLst>
                <a:path h="30260152" w="85812916">
                  <a:moveTo>
                    <a:pt x="0" y="0"/>
                  </a:moveTo>
                  <a:lnTo>
                    <a:pt x="85812916" y="0"/>
                  </a:lnTo>
                  <a:lnTo>
                    <a:pt x="85812916" y="30260152"/>
                  </a:lnTo>
                  <a:lnTo>
                    <a:pt x="0" y="30260152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5957693" cy="30404932"/>
            </a:xfrm>
            <a:custGeom>
              <a:avLst/>
              <a:gdLst/>
              <a:ahLst/>
              <a:cxnLst/>
              <a:rect r="r" b="b" t="t" l="l"/>
              <a:pathLst>
                <a:path h="30404932" w="85957693">
                  <a:moveTo>
                    <a:pt x="85812914" y="30260153"/>
                  </a:moveTo>
                  <a:lnTo>
                    <a:pt x="85957693" y="30260153"/>
                  </a:lnTo>
                  <a:lnTo>
                    <a:pt x="85957693" y="30404932"/>
                  </a:lnTo>
                  <a:lnTo>
                    <a:pt x="85812914" y="30404932"/>
                  </a:lnTo>
                  <a:lnTo>
                    <a:pt x="85812914" y="3026015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260153"/>
                  </a:lnTo>
                  <a:lnTo>
                    <a:pt x="0" y="30260153"/>
                  </a:lnTo>
                  <a:lnTo>
                    <a:pt x="0" y="144780"/>
                  </a:lnTo>
                  <a:close/>
                  <a:moveTo>
                    <a:pt x="0" y="30260153"/>
                  </a:moveTo>
                  <a:lnTo>
                    <a:pt x="144780" y="30260153"/>
                  </a:lnTo>
                  <a:lnTo>
                    <a:pt x="144780" y="30404932"/>
                  </a:lnTo>
                  <a:lnTo>
                    <a:pt x="0" y="30404932"/>
                  </a:lnTo>
                  <a:lnTo>
                    <a:pt x="0" y="30260153"/>
                  </a:lnTo>
                  <a:close/>
                  <a:moveTo>
                    <a:pt x="85812914" y="144780"/>
                  </a:moveTo>
                  <a:lnTo>
                    <a:pt x="85957693" y="144780"/>
                  </a:lnTo>
                  <a:lnTo>
                    <a:pt x="85957693" y="30260153"/>
                  </a:lnTo>
                  <a:lnTo>
                    <a:pt x="85812914" y="30260153"/>
                  </a:lnTo>
                  <a:lnTo>
                    <a:pt x="85812914" y="144780"/>
                  </a:lnTo>
                  <a:close/>
                  <a:moveTo>
                    <a:pt x="144780" y="30260153"/>
                  </a:moveTo>
                  <a:lnTo>
                    <a:pt x="85812914" y="30260153"/>
                  </a:lnTo>
                  <a:lnTo>
                    <a:pt x="85812914" y="30404932"/>
                  </a:lnTo>
                  <a:lnTo>
                    <a:pt x="144780" y="30404932"/>
                  </a:lnTo>
                  <a:lnTo>
                    <a:pt x="144780" y="30260153"/>
                  </a:lnTo>
                  <a:close/>
                  <a:moveTo>
                    <a:pt x="85812914" y="0"/>
                  </a:moveTo>
                  <a:lnTo>
                    <a:pt x="85957693" y="0"/>
                  </a:lnTo>
                  <a:lnTo>
                    <a:pt x="85957693" y="144780"/>
                  </a:lnTo>
                  <a:lnTo>
                    <a:pt x="85812914" y="144780"/>
                  </a:lnTo>
                  <a:lnTo>
                    <a:pt x="8581291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5812914" y="0"/>
                  </a:lnTo>
                  <a:lnTo>
                    <a:pt x="8581291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6" id="6"/>
          <p:cNvSpPr/>
          <p:nvPr/>
        </p:nvSpPr>
        <p:spPr>
          <a:xfrm rot="0">
            <a:off x="1142045" y="41230788"/>
            <a:ext cx="14133577" cy="1224637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7" id="7"/>
          <p:cNvGrpSpPr/>
          <p:nvPr/>
        </p:nvGrpSpPr>
        <p:grpSpPr>
          <a:xfrm rot="0">
            <a:off x="1142045" y="41230788"/>
            <a:ext cx="14133577" cy="1231850"/>
            <a:chOff x="0" y="0"/>
            <a:chExt cx="256011432" cy="2231336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72390" y="72390"/>
              <a:ext cx="255866642" cy="22168584"/>
            </a:xfrm>
            <a:custGeom>
              <a:avLst/>
              <a:gdLst/>
              <a:ahLst/>
              <a:cxnLst/>
              <a:rect r="r" b="b" t="t" l="l"/>
              <a:pathLst>
                <a:path h="22168584" w="255866642">
                  <a:moveTo>
                    <a:pt x="0" y="0"/>
                  </a:moveTo>
                  <a:lnTo>
                    <a:pt x="255866642" y="0"/>
                  </a:lnTo>
                  <a:lnTo>
                    <a:pt x="255866642" y="22168584"/>
                  </a:lnTo>
                  <a:lnTo>
                    <a:pt x="0" y="22168584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6011437" cy="22313364"/>
            </a:xfrm>
            <a:custGeom>
              <a:avLst/>
              <a:gdLst/>
              <a:ahLst/>
              <a:cxnLst/>
              <a:rect r="r" b="b" t="t" l="l"/>
              <a:pathLst>
                <a:path h="22313364" w="256011437">
                  <a:moveTo>
                    <a:pt x="255866652" y="22168583"/>
                  </a:moveTo>
                  <a:lnTo>
                    <a:pt x="256011437" y="22168583"/>
                  </a:lnTo>
                  <a:lnTo>
                    <a:pt x="256011437" y="22313364"/>
                  </a:lnTo>
                  <a:lnTo>
                    <a:pt x="255866652" y="22313364"/>
                  </a:lnTo>
                  <a:lnTo>
                    <a:pt x="255866652" y="2216858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2168583"/>
                  </a:lnTo>
                  <a:lnTo>
                    <a:pt x="0" y="22168583"/>
                  </a:lnTo>
                  <a:lnTo>
                    <a:pt x="0" y="144780"/>
                  </a:lnTo>
                  <a:close/>
                  <a:moveTo>
                    <a:pt x="0" y="22168583"/>
                  </a:moveTo>
                  <a:lnTo>
                    <a:pt x="144780" y="22168583"/>
                  </a:lnTo>
                  <a:lnTo>
                    <a:pt x="144780" y="22313364"/>
                  </a:lnTo>
                  <a:lnTo>
                    <a:pt x="0" y="22313364"/>
                  </a:lnTo>
                  <a:lnTo>
                    <a:pt x="0" y="22168583"/>
                  </a:lnTo>
                  <a:close/>
                  <a:moveTo>
                    <a:pt x="255866652" y="144780"/>
                  </a:moveTo>
                  <a:lnTo>
                    <a:pt x="256011437" y="144780"/>
                  </a:lnTo>
                  <a:lnTo>
                    <a:pt x="256011437" y="22168583"/>
                  </a:lnTo>
                  <a:lnTo>
                    <a:pt x="255866652" y="22168583"/>
                  </a:lnTo>
                  <a:lnTo>
                    <a:pt x="255866652" y="144780"/>
                  </a:lnTo>
                  <a:close/>
                  <a:moveTo>
                    <a:pt x="144780" y="22168583"/>
                  </a:moveTo>
                  <a:lnTo>
                    <a:pt x="255866652" y="22168583"/>
                  </a:lnTo>
                  <a:lnTo>
                    <a:pt x="255866652" y="22313364"/>
                  </a:lnTo>
                  <a:lnTo>
                    <a:pt x="144780" y="22313364"/>
                  </a:lnTo>
                  <a:lnTo>
                    <a:pt x="144780" y="22168583"/>
                  </a:lnTo>
                  <a:close/>
                  <a:moveTo>
                    <a:pt x="255866652" y="0"/>
                  </a:moveTo>
                  <a:lnTo>
                    <a:pt x="256011437" y="0"/>
                  </a:lnTo>
                  <a:lnTo>
                    <a:pt x="256011437" y="144780"/>
                  </a:lnTo>
                  <a:lnTo>
                    <a:pt x="255866652" y="144780"/>
                  </a:lnTo>
                  <a:lnTo>
                    <a:pt x="25586665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5866652" y="0"/>
                  </a:lnTo>
                  <a:lnTo>
                    <a:pt x="25586665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10" id="10"/>
          <p:cNvSpPr/>
          <p:nvPr/>
        </p:nvSpPr>
        <p:spPr>
          <a:xfrm rot="0">
            <a:off x="15942618" y="36484395"/>
            <a:ext cx="13274780" cy="432908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11" id="11"/>
          <p:cNvGrpSpPr/>
          <p:nvPr/>
        </p:nvGrpSpPr>
        <p:grpSpPr>
          <a:xfrm rot="0">
            <a:off x="15942618" y="36484395"/>
            <a:ext cx="13274780" cy="4355868"/>
            <a:chOff x="0" y="0"/>
            <a:chExt cx="60270537" cy="1977663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2390" y="72390"/>
              <a:ext cx="60125759" cy="19631857"/>
            </a:xfrm>
            <a:custGeom>
              <a:avLst/>
              <a:gdLst/>
              <a:ahLst/>
              <a:cxnLst/>
              <a:rect r="r" b="b" t="t" l="l"/>
              <a:pathLst>
                <a:path h="19631857" w="60125759">
                  <a:moveTo>
                    <a:pt x="0" y="0"/>
                  </a:moveTo>
                  <a:lnTo>
                    <a:pt x="60125759" y="0"/>
                  </a:lnTo>
                  <a:lnTo>
                    <a:pt x="60125759" y="19631857"/>
                  </a:lnTo>
                  <a:lnTo>
                    <a:pt x="0" y="19631857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0270535" cy="19776636"/>
            </a:xfrm>
            <a:custGeom>
              <a:avLst/>
              <a:gdLst/>
              <a:ahLst/>
              <a:cxnLst/>
              <a:rect r="r" b="b" t="t" l="l"/>
              <a:pathLst>
                <a:path h="19776636" w="60270535">
                  <a:moveTo>
                    <a:pt x="60125756" y="19631856"/>
                  </a:moveTo>
                  <a:lnTo>
                    <a:pt x="60270535" y="19631856"/>
                  </a:lnTo>
                  <a:lnTo>
                    <a:pt x="60270535" y="19776636"/>
                  </a:lnTo>
                  <a:lnTo>
                    <a:pt x="60125756" y="19776636"/>
                  </a:lnTo>
                  <a:lnTo>
                    <a:pt x="60125756" y="196318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631856"/>
                  </a:lnTo>
                  <a:lnTo>
                    <a:pt x="0" y="19631856"/>
                  </a:lnTo>
                  <a:lnTo>
                    <a:pt x="0" y="144780"/>
                  </a:lnTo>
                  <a:close/>
                  <a:moveTo>
                    <a:pt x="0" y="19631856"/>
                  </a:moveTo>
                  <a:lnTo>
                    <a:pt x="144780" y="19631856"/>
                  </a:lnTo>
                  <a:lnTo>
                    <a:pt x="144780" y="19776636"/>
                  </a:lnTo>
                  <a:lnTo>
                    <a:pt x="0" y="19776636"/>
                  </a:lnTo>
                  <a:lnTo>
                    <a:pt x="0" y="19631856"/>
                  </a:lnTo>
                  <a:close/>
                  <a:moveTo>
                    <a:pt x="60125756" y="144780"/>
                  </a:moveTo>
                  <a:lnTo>
                    <a:pt x="60270535" y="144780"/>
                  </a:lnTo>
                  <a:lnTo>
                    <a:pt x="60270535" y="19631856"/>
                  </a:lnTo>
                  <a:lnTo>
                    <a:pt x="60125756" y="19631856"/>
                  </a:lnTo>
                  <a:lnTo>
                    <a:pt x="60125756" y="144780"/>
                  </a:lnTo>
                  <a:close/>
                  <a:moveTo>
                    <a:pt x="144780" y="19631856"/>
                  </a:moveTo>
                  <a:lnTo>
                    <a:pt x="60125756" y="19631856"/>
                  </a:lnTo>
                  <a:lnTo>
                    <a:pt x="60125756" y="19776636"/>
                  </a:lnTo>
                  <a:lnTo>
                    <a:pt x="144780" y="19776636"/>
                  </a:lnTo>
                  <a:lnTo>
                    <a:pt x="144780" y="19631856"/>
                  </a:lnTo>
                  <a:close/>
                  <a:moveTo>
                    <a:pt x="60125756" y="0"/>
                  </a:moveTo>
                  <a:lnTo>
                    <a:pt x="60270535" y="0"/>
                  </a:lnTo>
                  <a:lnTo>
                    <a:pt x="60270535" y="144780"/>
                  </a:lnTo>
                  <a:lnTo>
                    <a:pt x="60125756" y="144780"/>
                  </a:lnTo>
                  <a:lnTo>
                    <a:pt x="60125756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0125756" y="0"/>
                  </a:lnTo>
                  <a:lnTo>
                    <a:pt x="60125756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14" id="14"/>
          <p:cNvSpPr/>
          <p:nvPr/>
        </p:nvSpPr>
        <p:spPr>
          <a:xfrm rot="0">
            <a:off x="1142045" y="36511174"/>
            <a:ext cx="14179415" cy="432908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15" id="15"/>
          <p:cNvGrpSpPr/>
          <p:nvPr/>
        </p:nvGrpSpPr>
        <p:grpSpPr>
          <a:xfrm rot="0">
            <a:off x="1142045" y="36484395"/>
            <a:ext cx="14179415" cy="4355868"/>
            <a:chOff x="0" y="0"/>
            <a:chExt cx="64377788" cy="1977663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72390" y="72390"/>
              <a:ext cx="64233006" cy="19631857"/>
            </a:xfrm>
            <a:custGeom>
              <a:avLst/>
              <a:gdLst/>
              <a:ahLst/>
              <a:cxnLst/>
              <a:rect r="r" b="b" t="t" l="l"/>
              <a:pathLst>
                <a:path h="19631857" w="64233006">
                  <a:moveTo>
                    <a:pt x="0" y="0"/>
                  </a:moveTo>
                  <a:lnTo>
                    <a:pt x="64233006" y="0"/>
                  </a:lnTo>
                  <a:lnTo>
                    <a:pt x="64233006" y="19631857"/>
                  </a:lnTo>
                  <a:lnTo>
                    <a:pt x="0" y="19631857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4377788" cy="19776636"/>
            </a:xfrm>
            <a:custGeom>
              <a:avLst/>
              <a:gdLst/>
              <a:ahLst/>
              <a:cxnLst/>
              <a:rect r="r" b="b" t="t" l="l"/>
              <a:pathLst>
                <a:path h="19776636" w="64377788">
                  <a:moveTo>
                    <a:pt x="64233010" y="19631856"/>
                  </a:moveTo>
                  <a:lnTo>
                    <a:pt x="64377788" y="19631856"/>
                  </a:lnTo>
                  <a:lnTo>
                    <a:pt x="64377788" y="19776636"/>
                  </a:lnTo>
                  <a:lnTo>
                    <a:pt x="64233010" y="19776636"/>
                  </a:lnTo>
                  <a:lnTo>
                    <a:pt x="64233010" y="196318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631856"/>
                  </a:lnTo>
                  <a:lnTo>
                    <a:pt x="0" y="19631856"/>
                  </a:lnTo>
                  <a:lnTo>
                    <a:pt x="0" y="144780"/>
                  </a:lnTo>
                  <a:close/>
                  <a:moveTo>
                    <a:pt x="0" y="19631856"/>
                  </a:moveTo>
                  <a:lnTo>
                    <a:pt x="144780" y="19631856"/>
                  </a:lnTo>
                  <a:lnTo>
                    <a:pt x="144780" y="19776636"/>
                  </a:lnTo>
                  <a:lnTo>
                    <a:pt x="0" y="19776636"/>
                  </a:lnTo>
                  <a:lnTo>
                    <a:pt x="0" y="19631856"/>
                  </a:lnTo>
                  <a:close/>
                  <a:moveTo>
                    <a:pt x="64233010" y="144780"/>
                  </a:moveTo>
                  <a:lnTo>
                    <a:pt x="64377788" y="144780"/>
                  </a:lnTo>
                  <a:lnTo>
                    <a:pt x="64377788" y="19631856"/>
                  </a:lnTo>
                  <a:lnTo>
                    <a:pt x="64233010" y="19631856"/>
                  </a:lnTo>
                  <a:lnTo>
                    <a:pt x="64233010" y="144780"/>
                  </a:lnTo>
                  <a:close/>
                  <a:moveTo>
                    <a:pt x="144780" y="19631856"/>
                  </a:moveTo>
                  <a:lnTo>
                    <a:pt x="64233010" y="19631856"/>
                  </a:lnTo>
                  <a:lnTo>
                    <a:pt x="64233010" y="19776636"/>
                  </a:lnTo>
                  <a:lnTo>
                    <a:pt x="144780" y="19776636"/>
                  </a:lnTo>
                  <a:lnTo>
                    <a:pt x="144780" y="19631856"/>
                  </a:lnTo>
                  <a:close/>
                  <a:moveTo>
                    <a:pt x="64233010" y="0"/>
                  </a:moveTo>
                  <a:lnTo>
                    <a:pt x="64377788" y="0"/>
                  </a:lnTo>
                  <a:lnTo>
                    <a:pt x="64377788" y="144780"/>
                  </a:lnTo>
                  <a:lnTo>
                    <a:pt x="64233010" y="144780"/>
                  </a:lnTo>
                  <a:lnTo>
                    <a:pt x="6423301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4233010" y="0"/>
                  </a:lnTo>
                  <a:lnTo>
                    <a:pt x="6423301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18" id="18"/>
          <p:cNvSpPr/>
          <p:nvPr/>
        </p:nvSpPr>
        <p:spPr>
          <a:xfrm rot="0">
            <a:off x="1142045" y="12320510"/>
            <a:ext cx="19432601" cy="11617107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1142045" y="12286208"/>
            <a:ext cx="19504003" cy="11676183"/>
            <a:chOff x="0" y="0"/>
            <a:chExt cx="126189327" cy="7554396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72390" y="72390"/>
              <a:ext cx="126044551" cy="75399183"/>
            </a:xfrm>
            <a:custGeom>
              <a:avLst/>
              <a:gdLst/>
              <a:ahLst/>
              <a:cxnLst/>
              <a:rect r="r" b="b" t="t" l="l"/>
              <a:pathLst>
                <a:path h="75399183" w="126044551">
                  <a:moveTo>
                    <a:pt x="0" y="0"/>
                  </a:moveTo>
                  <a:lnTo>
                    <a:pt x="126044551" y="0"/>
                  </a:lnTo>
                  <a:lnTo>
                    <a:pt x="126044551" y="75399183"/>
                  </a:lnTo>
                  <a:lnTo>
                    <a:pt x="0" y="75399183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6189321" cy="75543959"/>
            </a:xfrm>
            <a:custGeom>
              <a:avLst/>
              <a:gdLst/>
              <a:ahLst/>
              <a:cxnLst/>
              <a:rect r="r" b="b" t="t" l="l"/>
              <a:pathLst>
                <a:path h="75543959" w="126189321">
                  <a:moveTo>
                    <a:pt x="126044548" y="75399181"/>
                  </a:moveTo>
                  <a:lnTo>
                    <a:pt x="126189321" y="75399181"/>
                  </a:lnTo>
                  <a:lnTo>
                    <a:pt x="126189321" y="75543959"/>
                  </a:lnTo>
                  <a:lnTo>
                    <a:pt x="126044548" y="75543959"/>
                  </a:lnTo>
                  <a:lnTo>
                    <a:pt x="126044548" y="75399181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75399181"/>
                  </a:lnTo>
                  <a:lnTo>
                    <a:pt x="0" y="75399181"/>
                  </a:lnTo>
                  <a:lnTo>
                    <a:pt x="0" y="144780"/>
                  </a:lnTo>
                  <a:close/>
                  <a:moveTo>
                    <a:pt x="0" y="75399181"/>
                  </a:moveTo>
                  <a:lnTo>
                    <a:pt x="144780" y="75399181"/>
                  </a:lnTo>
                  <a:lnTo>
                    <a:pt x="144780" y="75543959"/>
                  </a:lnTo>
                  <a:lnTo>
                    <a:pt x="0" y="75543959"/>
                  </a:lnTo>
                  <a:lnTo>
                    <a:pt x="0" y="75399181"/>
                  </a:lnTo>
                  <a:close/>
                  <a:moveTo>
                    <a:pt x="126044548" y="144780"/>
                  </a:moveTo>
                  <a:lnTo>
                    <a:pt x="126189321" y="144780"/>
                  </a:lnTo>
                  <a:lnTo>
                    <a:pt x="126189321" y="75399181"/>
                  </a:lnTo>
                  <a:lnTo>
                    <a:pt x="126044548" y="75399181"/>
                  </a:lnTo>
                  <a:lnTo>
                    <a:pt x="126044548" y="144780"/>
                  </a:lnTo>
                  <a:close/>
                  <a:moveTo>
                    <a:pt x="144780" y="75399181"/>
                  </a:moveTo>
                  <a:lnTo>
                    <a:pt x="126044548" y="75399181"/>
                  </a:lnTo>
                  <a:lnTo>
                    <a:pt x="126044548" y="75543959"/>
                  </a:lnTo>
                  <a:lnTo>
                    <a:pt x="144780" y="75543959"/>
                  </a:lnTo>
                  <a:lnTo>
                    <a:pt x="144780" y="75399181"/>
                  </a:lnTo>
                  <a:close/>
                  <a:moveTo>
                    <a:pt x="126044548" y="0"/>
                  </a:moveTo>
                  <a:lnTo>
                    <a:pt x="126189321" y="0"/>
                  </a:lnTo>
                  <a:lnTo>
                    <a:pt x="126189321" y="144780"/>
                  </a:lnTo>
                  <a:lnTo>
                    <a:pt x="126044548" y="144780"/>
                  </a:lnTo>
                  <a:lnTo>
                    <a:pt x="12604454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26044548" y="0"/>
                  </a:lnTo>
                  <a:lnTo>
                    <a:pt x="12604454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22" id="22"/>
          <p:cNvSpPr/>
          <p:nvPr/>
        </p:nvSpPr>
        <p:spPr>
          <a:xfrm rot="0">
            <a:off x="1142045" y="6557492"/>
            <a:ext cx="13007252" cy="5284208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23" id="23"/>
          <p:cNvGrpSpPr/>
          <p:nvPr/>
        </p:nvGrpSpPr>
        <p:grpSpPr>
          <a:xfrm rot="0">
            <a:off x="1142045" y="6557492"/>
            <a:ext cx="13017185" cy="5301662"/>
            <a:chOff x="0" y="0"/>
            <a:chExt cx="59100997" cy="2407075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72390" y="72390"/>
              <a:ext cx="58956218" cy="23925978"/>
            </a:xfrm>
            <a:custGeom>
              <a:avLst/>
              <a:gdLst/>
              <a:ahLst/>
              <a:cxnLst/>
              <a:rect r="r" b="b" t="t" l="l"/>
              <a:pathLst>
                <a:path h="23925978" w="58956218">
                  <a:moveTo>
                    <a:pt x="0" y="0"/>
                  </a:moveTo>
                  <a:lnTo>
                    <a:pt x="58956218" y="0"/>
                  </a:lnTo>
                  <a:lnTo>
                    <a:pt x="58956218" y="23925978"/>
                  </a:lnTo>
                  <a:lnTo>
                    <a:pt x="0" y="23925978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9100994" cy="24070757"/>
            </a:xfrm>
            <a:custGeom>
              <a:avLst/>
              <a:gdLst/>
              <a:ahLst/>
              <a:cxnLst/>
              <a:rect r="r" b="b" t="t" l="l"/>
              <a:pathLst>
                <a:path h="24070757" w="59100994">
                  <a:moveTo>
                    <a:pt x="58956215" y="23925977"/>
                  </a:moveTo>
                  <a:lnTo>
                    <a:pt x="59100994" y="23925977"/>
                  </a:lnTo>
                  <a:lnTo>
                    <a:pt x="59100994" y="24070757"/>
                  </a:lnTo>
                  <a:lnTo>
                    <a:pt x="58956215" y="24070757"/>
                  </a:lnTo>
                  <a:lnTo>
                    <a:pt x="58956215" y="2392597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3925977"/>
                  </a:lnTo>
                  <a:lnTo>
                    <a:pt x="0" y="23925977"/>
                  </a:lnTo>
                  <a:lnTo>
                    <a:pt x="0" y="144780"/>
                  </a:lnTo>
                  <a:close/>
                  <a:moveTo>
                    <a:pt x="0" y="23925977"/>
                  </a:moveTo>
                  <a:lnTo>
                    <a:pt x="144780" y="23925977"/>
                  </a:lnTo>
                  <a:lnTo>
                    <a:pt x="144780" y="24070757"/>
                  </a:lnTo>
                  <a:lnTo>
                    <a:pt x="0" y="24070757"/>
                  </a:lnTo>
                  <a:lnTo>
                    <a:pt x="0" y="23925977"/>
                  </a:lnTo>
                  <a:close/>
                  <a:moveTo>
                    <a:pt x="58956215" y="144780"/>
                  </a:moveTo>
                  <a:lnTo>
                    <a:pt x="59100994" y="144780"/>
                  </a:lnTo>
                  <a:lnTo>
                    <a:pt x="59100994" y="23925977"/>
                  </a:lnTo>
                  <a:lnTo>
                    <a:pt x="58956215" y="23925977"/>
                  </a:lnTo>
                  <a:lnTo>
                    <a:pt x="58956215" y="144780"/>
                  </a:lnTo>
                  <a:close/>
                  <a:moveTo>
                    <a:pt x="144780" y="23925977"/>
                  </a:moveTo>
                  <a:lnTo>
                    <a:pt x="58956215" y="23925977"/>
                  </a:lnTo>
                  <a:lnTo>
                    <a:pt x="58956215" y="24070757"/>
                  </a:lnTo>
                  <a:lnTo>
                    <a:pt x="144780" y="24070757"/>
                  </a:lnTo>
                  <a:lnTo>
                    <a:pt x="144780" y="23925977"/>
                  </a:lnTo>
                  <a:close/>
                  <a:moveTo>
                    <a:pt x="58956215" y="0"/>
                  </a:moveTo>
                  <a:lnTo>
                    <a:pt x="59100994" y="0"/>
                  </a:lnTo>
                  <a:lnTo>
                    <a:pt x="59100994" y="144780"/>
                  </a:lnTo>
                  <a:lnTo>
                    <a:pt x="58956215" y="144780"/>
                  </a:lnTo>
                  <a:lnTo>
                    <a:pt x="5895621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8956215" y="0"/>
                  </a:lnTo>
                  <a:lnTo>
                    <a:pt x="5895621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26" id="26"/>
          <p:cNvSpPr/>
          <p:nvPr/>
        </p:nvSpPr>
        <p:spPr>
          <a:xfrm rot="0">
            <a:off x="1142045" y="249089"/>
            <a:ext cx="28075352" cy="583435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27" id="27"/>
          <p:cNvGrpSpPr/>
          <p:nvPr/>
        </p:nvGrpSpPr>
        <p:grpSpPr>
          <a:xfrm rot="0">
            <a:off x="1142045" y="249089"/>
            <a:ext cx="28075352" cy="5834355"/>
            <a:chOff x="0" y="0"/>
            <a:chExt cx="127468523" cy="2648930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72390" y="72390"/>
              <a:ext cx="127323741" cy="26344528"/>
            </a:xfrm>
            <a:custGeom>
              <a:avLst/>
              <a:gdLst/>
              <a:ahLst/>
              <a:cxnLst/>
              <a:rect r="r" b="b" t="t" l="l"/>
              <a:pathLst>
                <a:path h="26344528" w="127323741">
                  <a:moveTo>
                    <a:pt x="0" y="0"/>
                  </a:moveTo>
                  <a:lnTo>
                    <a:pt x="127323741" y="0"/>
                  </a:lnTo>
                  <a:lnTo>
                    <a:pt x="127323741" y="26344528"/>
                  </a:lnTo>
                  <a:lnTo>
                    <a:pt x="0" y="26344528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7468523" cy="26489307"/>
            </a:xfrm>
            <a:custGeom>
              <a:avLst/>
              <a:gdLst/>
              <a:ahLst/>
              <a:cxnLst/>
              <a:rect r="r" b="b" t="t" l="l"/>
              <a:pathLst>
                <a:path h="26489307" w="127468523">
                  <a:moveTo>
                    <a:pt x="127323751" y="26344528"/>
                  </a:moveTo>
                  <a:lnTo>
                    <a:pt x="127468523" y="26344528"/>
                  </a:lnTo>
                  <a:lnTo>
                    <a:pt x="127468523" y="26489307"/>
                  </a:lnTo>
                  <a:lnTo>
                    <a:pt x="127323751" y="26489307"/>
                  </a:lnTo>
                  <a:lnTo>
                    <a:pt x="127323751" y="2634452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6344528"/>
                  </a:lnTo>
                  <a:lnTo>
                    <a:pt x="0" y="26344528"/>
                  </a:lnTo>
                  <a:lnTo>
                    <a:pt x="0" y="144780"/>
                  </a:lnTo>
                  <a:close/>
                  <a:moveTo>
                    <a:pt x="0" y="26344528"/>
                  </a:moveTo>
                  <a:lnTo>
                    <a:pt x="144780" y="26344528"/>
                  </a:lnTo>
                  <a:lnTo>
                    <a:pt x="144780" y="26489307"/>
                  </a:lnTo>
                  <a:lnTo>
                    <a:pt x="0" y="26489307"/>
                  </a:lnTo>
                  <a:lnTo>
                    <a:pt x="0" y="26344528"/>
                  </a:lnTo>
                  <a:close/>
                  <a:moveTo>
                    <a:pt x="127323751" y="144780"/>
                  </a:moveTo>
                  <a:lnTo>
                    <a:pt x="127468523" y="144780"/>
                  </a:lnTo>
                  <a:lnTo>
                    <a:pt x="127468523" y="26344528"/>
                  </a:lnTo>
                  <a:lnTo>
                    <a:pt x="127323751" y="26344528"/>
                  </a:lnTo>
                  <a:lnTo>
                    <a:pt x="127323751" y="144780"/>
                  </a:lnTo>
                  <a:close/>
                  <a:moveTo>
                    <a:pt x="144780" y="26344528"/>
                  </a:moveTo>
                  <a:lnTo>
                    <a:pt x="127323751" y="26344528"/>
                  </a:lnTo>
                  <a:lnTo>
                    <a:pt x="127323751" y="26489307"/>
                  </a:lnTo>
                  <a:lnTo>
                    <a:pt x="144780" y="26489307"/>
                  </a:lnTo>
                  <a:lnTo>
                    <a:pt x="144780" y="26344528"/>
                  </a:lnTo>
                  <a:close/>
                  <a:moveTo>
                    <a:pt x="127323751" y="0"/>
                  </a:moveTo>
                  <a:lnTo>
                    <a:pt x="127468523" y="0"/>
                  </a:lnTo>
                  <a:lnTo>
                    <a:pt x="127468523" y="144780"/>
                  </a:lnTo>
                  <a:lnTo>
                    <a:pt x="127323751" y="144780"/>
                  </a:lnTo>
                  <a:lnTo>
                    <a:pt x="12732375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27323751" y="0"/>
                  </a:lnTo>
                  <a:lnTo>
                    <a:pt x="12732375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1435935" y="382775"/>
            <a:ext cx="2484320" cy="2478109"/>
          </a:xfrm>
          <a:custGeom>
            <a:avLst/>
            <a:gdLst/>
            <a:ahLst/>
            <a:cxnLst/>
            <a:rect r="r" b="b" t="t" l="l"/>
            <a:pathLst>
              <a:path h="2478109" w="2484320">
                <a:moveTo>
                  <a:pt x="0" y="0"/>
                </a:moveTo>
                <a:lnTo>
                  <a:pt x="2484319" y="0"/>
                </a:lnTo>
                <a:lnTo>
                  <a:pt x="2484319" y="2478109"/>
                </a:lnTo>
                <a:lnTo>
                  <a:pt x="0" y="24781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24621484" y="1022107"/>
            <a:ext cx="3925235" cy="2144160"/>
          </a:xfrm>
          <a:custGeom>
            <a:avLst/>
            <a:gdLst/>
            <a:ahLst/>
            <a:cxnLst/>
            <a:rect r="r" b="b" t="t" l="l"/>
            <a:pathLst>
              <a:path h="2144160" w="3925235">
                <a:moveTo>
                  <a:pt x="0" y="0"/>
                </a:moveTo>
                <a:lnTo>
                  <a:pt x="3925235" y="0"/>
                </a:lnTo>
                <a:lnTo>
                  <a:pt x="3925235" y="2144160"/>
                </a:lnTo>
                <a:lnTo>
                  <a:pt x="0" y="2144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4621484" y="3844123"/>
            <a:ext cx="3925235" cy="1267093"/>
          </a:xfrm>
          <a:custGeom>
            <a:avLst/>
            <a:gdLst/>
            <a:ahLst/>
            <a:cxnLst/>
            <a:rect r="r" b="b" t="t" l="l"/>
            <a:pathLst>
              <a:path h="1267093" w="3925235">
                <a:moveTo>
                  <a:pt x="0" y="0"/>
                </a:moveTo>
                <a:lnTo>
                  <a:pt x="3925235" y="0"/>
                </a:lnTo>
                <a:lnTo>
                  <a:pt x="3925235" y="1267094"/>
                </a:lnTo>
                <a:lnTo>
                  <a:pt x="0" y="12670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144297" y="41230788"/>
            <a:ext cx="14131326" cy="1224637"/>
            <a:chOff x="0" y="0"/>
            <a:chExt cx="64159451" cy="556013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72390" y="72390"/>
              <a:ext cx="64014669" cy="5415354"/>
            </a:xfrm>
            <a:custGeom>
              <a:avLst/>
              <a:gdLst/>
              <a:ahLst/>
              <a:cxnLst/>
              <a:rect r="r" b="b" t="t" l="l"/>
              <a:pathLst>
                <a:path h="5415354" w="64014669">
                  <a:moveTo>
                    <a:pt x="0" y="0"/>
                  </a:moveTo>
                  <a:lnTo>
                    <a:pt x="64014669" y="0"/>
                  </a:lnTo>
                  <a:lnTo>
                    <a:pt x="64014669" y="5415354"/>
                  </a:lnTo>
                  <a:lnTo>
                    <a:pt x="0" y="5415354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4159451" cy="5560133"/>
            </a:xfrm>
            <a:custGeom>
              <a:avLst/>
              <a:gdLst/>
              <a:ahLst/>
              <a:cxnLst/>
              <a:rect r="r" b="b" t="t" l="l"/>
              <a:pathLst>
                <a:path h="5560133" w="64159451">
                  <a:moveTo>
                    <a:pt x="64014672" y="5415354"/>
                  </a:moveTo>
                  <a:lnTo>
                    <a:pt x="64159451" y="5415354"/>
                  </a:lnTo>
                  <a:lnTo>
                    <a:pt x="64159451" y="5560133"/>
                  </a:lnTo>
                  <a:lnTo>
                    <a:pt x="64014672" y="5560133"/>
                  </a:lnTo>
                  <a:lnTo>
                    <a:pt x="64014672" y="541535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415354"/>
                  </a:lnTo>
                  <a:lnTo>
                    <a:pt x="0" y="5415354"/>
                  </a:lnTo>
                  <a:lnTo>
                    <a:pt x="0" y="144780"/>
                  </a:lnTo>
                  <a:close/>
                  <a:moveTo>
                    <a:pt x="0" y="5415354"/>
                  </a:moveTo>
                  <a:lnTo>
                    <a:pt x="144780" y="5415354"/>
                  </a:lnTo>
                  <a:lnTo>
                    <a:pt x="144780" y="5560133"/>
                  </a:lnTo>
                  <a:lnTo>
                    <a:pt x="0" y="5560133"/>
                  </a:lnTo>
                  <a:lnTo>
                    <a:pt x="0" y="5415354"/>
                  </a:lnTo>
                  <a:close/>
                  <a:moveTo>
                    <a:pt x="64014672" y="144780"/>
                  </a:moveTo>
                  <a:lnTo>
                    <a:pt x="64159451" y="144780"/>
                  </a:lnTo>
                  <a:lnTo>
                    <a:pt x="64159451" y="5415354"/>
                  </a:lnTo>
                  <a:lnTo>
                    <a:pt x="64014672" y="5415354"/>
                  </a:lnTo>
                  <a:lnTo>
                    <a:pt x="64014672" y="144780"/>
                  </a:lnTo>
                  <a:close/>
                  <a:moveTo>
                    <a:pt x="144780" y="5415354"/>
                  </a:moveTo>
                  <a:lnTo>
                    <a:pt x="64014672" y="5415354"/>
                  </a:lnTo>
                  <a:lnTo>
                    <a:pt x="64014672" y="5560133"/>
                  </a:lnTo>
                  <a:lnTo>
                    <a:pt x="144780" y="5560133"/>
                  </a:lnTo>
                  <a:lnTo>
                    <a:pt x="144780" y="5415354"/>
                  </a:lnTo>
                  <a:close/>
                  <a:moveTo>
                    <a:pt x="64014672" y="0"/>
                  </a:moveTo>
                  <a:lnTo>
                    <a:pt x="64159451" y="0"/>
                  </a:lnTo>
                  <a:lnTo>
                    <a:pt x="64159451" y="144780"/>
                  </a:lnTo>
                  <a:lnTo>
                    <a:pt x="64014672" y="144780"/>
                  </a:lnTo>
                  <a:lnTo>
                    <a:pt x="6401467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4014672" y="0"/>
                  </a:lnTo>
                  <a:lnTo>
                    <a:pt x="6401467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36" id="36"/>
          <p:cNvSpPr/>
          <p:nvPr/>
        </p:nvSpPr>
        <p:spPr>
          <a:xfrm rot="0">
            <a:off x="15321460" y="6597503"/>
            <a:ext cx="13895937" cy="521251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37" id="37"/>
          <p:cNvGrpSpPr/>
          <p:nvPr/>
        </p:nvGrpSpPr>
        <p:grpSpPr>
          <a:xfrm rot="0">
            <a:off x="15235877" y="6557492"/>
            <a:ext cx="13981520" cy="5301662"/>
            <a:chOff x="0" y="0"/>
            <a:chExt cx="55424876" cy="2101659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72390" y="72390"/>
              <a:ext cx="55280095" cy="20871815"/>
            </a:xfrm>
            <a:custGeom>
              <a:avLst/>
              <a:gdLst/>
              <a:ahLst/>
              <a:cxnLst/>
              <a:rect r="r" b="b" t="t" l="l"/>
              <a:pathLst>
                <a:path h="20871815" w="55280095">
                  <a:moveTo>
                    <a:pt x="0" y="0"/>
                  </a:moveTo>
                  <a:lnTo>
                    <a:pt x="55280095" y="0"/>
                  </a:lnTo>
                  <a:lnTo>
                    <a:pt x="55280095" y="20871815"/>
                  </a:lnTo>
                  <a:lnTo>
                    <a:pt x="0" y="20871815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5424877" cy="21016595"/>
            </a:xfrm>
            <a:custGeom>
              <a:avLst/>
              <a:gdLst/>
              <a:ahLst/>
              <a:cxnLst/>
              <a:rect r="r" b="b" t="t" l="l"/>
              <a:pathLst>
                <a:path h="21016595" w="55424877">
                  <a:moveTo>
                    <a:pt x="55280099" y="20871814"/>
                  </a:moveTo>
                  <a:lnTo>
                    <a:pt x="55424877" y="20871814"/>
                  </a:lnTo>
                  <a:lnTo>
                    <a:pt x="55424877" y="21016595"/>
                  </a:lnTo>
                  <a:lnTo>
                    <a:pt x="55280099" y="21016595"/>
                  </a:lnTo>
                  <a:lnTo>
                    <a:pt x="55280099" y="2087181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0871814"/>
                  </a:lnTo>
                  <a:lnTo>
                    <a:pt x="0" y="20871814"/>
                  </a:lnTo>
                  <a:lnTo>
                    <a:pt x="0" y="144780"/>
                  </a:lnTo>
                  <a:close/>
                  <a:moveTo>
                    <a:pt x="0" y="20871814"/>
                  </a:moveTo>
                  <a:lnTo>
                    <a:pt x="144780" y="20871814"/>
                  </a:lnTo>
                  <a:lnTo>
                    <a:pt x="144780" y="21016595"/>
                  </a:lnTo>
                  <a:lnTo>
                    <a:pt x="0" y="21016595"/>
                  </a:lnTo>
                  <a:lnTo>
                    <a:pt x="0" y="20871814"/>
                  </a:lnTo>
                  <a:close/>
                  <a:moveTo>
                    <a:pt x="55280099" y="144780"/>
                  </a:moveTo>
                  <a:lnTo>
                    <a:pt x="55424877" y="144780"/>
                  </a:lnTo>
                  <a:lnTo>
                    <a:pt x="55424877" y="20871814"/>
                  </a:lnTo>
                  <a:lnTo>
                    <a:pt x="55280099" y="20871814"/>
                  </a:lnTo>
                  <a:lnTo>
                    <a:pt x="55280099" y="144780"/>
                  </a:lnTo>
                  <a:close/>
                  <a:moveTo>
                    <a:pt x="144780" y="20871814"/>
                  </a:moveTo>
                  <a:lnTo>
                    <a:pt x="55280099" y="20871814"/>
                  </a:lnTo>
                  <a:lnTo>
                    <a:pt x="55280099" y="21016595"/>
                  </a:lnTo>
                  <a:lnTo>
                    <a:pt x="144780" y="21016595"/>
                  </a:lnTo>
                  <a:lnTo>
                    <a:pt x="144780" y="20871814"/>
                  </a:lnTo>
                  <a:close/>
                  <a:moveTo>
                    <a:pt x="55280099" y="0"/>
                  </a:moveTo>
                  <a:lnTo>
                    <a:pt x="55424877" y="0"/>
                  </a:lnTo>
                  <a:lnTo>
                    <a:pt x="55424877" y="144780"/>
                  </a:lnTo>
                  <a:lnTo>
                    <a:pt x="55280099" y="144780"/>
                  </a:lnTo>
                  <a:lnTo>
                    <a:pt x="55280099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5280099" y="0"/>
                  </a:lnTo>
                  <a:lnTo>
                    <a:pt x="55280099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Freeform 40" id="40"/>
          <p:cNvSpPr/>
          <p:nvPr/>
        </p:nvSpPr>
        <p:spPr>
          <a:xfrm flipH="false" flipV="false" rot="0">
            <a:off x="1822332" y="13601925"/>
            <a:ext cx="18709368" cy="9027270"/>
          </a:xfrm>
          <a:custGeom>
            <a:avLst/>
            <a:gdLst/>
            <a:ahLst/>
            <a:cxnLst/>
            <a:rect r="r" b="b" t="t" l="l"/>
            <a:pathLst>
              <a:path h="9027270" w="18709368">
                <a:moveTo>
                  <a:pt x="0" y="0"/>
                </a:moveTo>
                <a:lnTo>
                  <a:pt x="18709367" y="0"/>
                </a:lnTo>
                <a:lnTo>
                  <a:pt x="18709367" y="9027270"/>
                </a:lnTo>
                <a:lnTo>
                  <a:pt x="0" y="90272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41" id="41"/>
          <p:cNvSpPr/>
          <p:nvPr/>
        </p:nvSpPr>
        <p:spPr>
          <a:xfrm rot="0">
            <a:off x="21078306" y="12272027"/>
            <a:ext cx="8139091" cy="1157030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42" id="42"/>
          <p:cNvGrpSpPr/>
          <p:nvPr/>
        </p:nvGrpSpPr>
        <p:grpSpPr>
          <a:xfrm rot="0">
            <a:off x="21078306" y="12272027"/>
            <a:ext cx="8139091" cy="11676183"/>
            <a:chOff x="0" y="0"/>
            <a:chExt cx="36464823" cy="52311728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72390" y="72390"/>
              <a:ext cx="36320043" cy="52166952"/>
            </a:xfrm>
            <a:custGeom>
              <a:avLst/>
              <a:gdLst/>
              <a:ahLst/>
              <a:cxnLst/>
              <a:rect r="r" b="b" t="t" l="l"/>
              <a:pathLst>
                <a:path h="52166952" w="36320043">
                  <a:moveTo>
                    <a:pt x="0" y="0"/>
                  </a:moveTo>
                  <a:lnTo>
                    <a:pt x="36320043" y="0"/>
                  </a:lnTo>
                  <a:lnTo>
                    <a:pt x="36320043" y="52166952"/>
                  </a:lnTo>
                  <a:lnTo>
                    <a:pt x="0" y="52166952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6464822" cy="52311728"/>
            </a:xfrm>
            <a:custGeom>
              <a:avLst/>
              <a:gdLst/>
              <a:ahLst/>
              <a:cxnLst/>
              <a:rect r="r" b="b" t="t" l="l"/>
              <a:pathLst>
                <a:path h="52311728" w="36464822">
                  <a:moveTo>
                    <a:pt x="36320044" y="52166949"/>
                  </a:moveTo>
                  <a:lnTo>
                    <a:pt x="36464822" y="52166949"/>
                  </a:lnTo>
                  <a:lnTo>
                    <a:pt x="36464822" y="52311728"/>
                  </a:lnTo>
                  <a:lnTo>
                    <a:pt x="36320044" y="52311728"/>
                  </a:lnTo>
                  <a:lnTo>
                    <a:pt x="36320044" y="52166949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2166949"/>
                  </a:lnTo>
                  <a:lnTo>
                    <a:pt x="0" y="52166949"/>
                  </a:lnTo>
                  <a:lnTo>
                    <a:pt x="0" y="144780"/>
                  </a:lnTo>
                  <a:close/>
                  <a:moveTo>
                    <a:pt x="0" y="52166949"/>
                  </a:moveTo>
                  <a:lnTo>
                    <a:pt x="144780" y="52166949"/>
                  </a:lnTo>
                  <a:lnTo>
                    <a:pt x="144780" y="52311728"/>
                  </a:lnTo>
                  <a:lnTo>
                    <a:pt x="0" y="52311728"/>
                  </a:lnTo>
                  <a:lnTo>
                    <a:pt x="0" y="52166949"/>
                  </a:lnTo>
                  <a:close/>
                  <a:moveTo>
                    <a:pt x="36320044" y="144780"/>
                  </a:moveTo>
                  <a:lnTo>
                    <a:pt x="36464822" y="144780"/>
                  </a:lnTo>
                  <a:lnTo>
                    <a:pt x="36464822" y="52166949"/>
                  </a:lnTo>
                  <a:lnTo>
                    <a:pt x="36320044" y="52166949"/>
                  </a:lnTo>
                  <a:lnTo>
                    <a:pt x="36320044" y="144780"/>
                  </a:lnTo>
                  <a:close/>
                  <a:moveTo>
                    <a:pt x="144780" y="52166949"/>
                  </a:moveTo>
                  <a:lnTo>
                    <a:pt x="36320044" y="52166949"/>
                  </a:lnTo>
                  <a:lnTo>
                    <a:pt x="36320044" y="52311728"/>
                  </a:lnTo>
                  <a:lnTo>
                    <a:pt x="144780" y="52311728"/>
                  </a:lnTo>
                  <a:lnTo>
                    <a:pt x="144780" y="52166949"/>
                  </a:lnTo>
                  <a:close/>
                  <a:moveTo>
                    <a:pt x="36320044" y="0"/>
                  </a:moveTo>
                  <a:lnTo>
                    <a:pt x="36464822" y="0"/>
                  </a:lnTo>
                  <a:lnTo>
                    <a:pt x="36464822" y="144780"/>
                  </a:lnTo>
                  <a:lnTo>
                    <a:pt x="36320044" y="144780"/>
                  </a:lnTo>
                  <a:lnTo>
                    <a:pt x="3632004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36320044" y="0"/>
                  </a:lnTo>
                  <a:lnTo>
                    <a:pt x="3632004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Freeform 45" id="45"/>
          <p:cNvSpPr/>
          <p:nvPr/>
        </p:nvSpPr>
        <p:spPr>
          <a:xfrm flipH="false" flipV="false" rot="0">
            <a:off x="21219835" y="13342143"/>
            <a:ext cx="7787562" cy="4672537"/>
          </a:xfrm>
          <a:custGeom>
            <a:avLst/>
            <a:gdLst/>
            <a:ahLst/>
            <a:cxnLst/>
            <a:rect r="r" b="b" t="t" l="l"/>
            <a:pathLst>
              <a:path h="4672537" w="7787562">
                <a:moveTo>
                  <a:pt x="0" y="0"/>
                </a:moveTo>
                <a:lnTo>
                  <a:pt x="7787562" y="0"/>
                </a:lnTo>
                <a:lnTo>
                  <a:pt x="7787562" y="4672537"/>
                </a:lnTo>
                <a:lnTo>
                  <a:pt x="0" y="46725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21633153" y="19423615"/>
            <a:ext cx="6960926" cy="4315774"/>
          </a:xfrm>
          <a:custGeom>
            <a:avLst/>
            <a:gdLst/>
            <a:ahLst/>
            <a:cxnLst/>
            <a:rect r="r" b="b" t="t" l="l"/>
            <a:pathLst>
              <a:path h="4315774" w="6960926">
                <a:moveTo>
                  <a:pt x="0" y="0"/>
                </a:moveTo>
                <a:lnTo>
                  <a:pt x="6960926" y="0"/>
                </a:lnTo>
                <a:lnTo>
                  <a:pt x="6960926" y="4315774"/>
                </a:lnTo>
                <a:lnTo>
                  <a:pt x="0" y="4315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235" t="-7440" r="-8757" b="-3982"/>
            </a:stretch>
          </a:blipFill>
        </p:spPr>
      </p:sp>
      <p:sp>
        <p:nvSpPr>
          <p:cNvPr name="AutoShape 47" id="47"/>
          <p:cNvSpPr/>
          <p:nvPr/>
        </p:nvSpPr>
        <p:spPr>
          <a:xfrm rot="0">
            <a:off x="1142045" y="24177539"/>
            <a:ext cx="8205780" cy="6737171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48" id="48"/>
          <p:cNvGrpSpPr/>
          <p:nvPr/>
        </p:nvGrpSpPr>
        <p:grpSpPr>
          <a:xfrm rot="0">
            <a:off x="1142045" y="24177539"/>
            <a:ext cx="8205780" cy="6737171"/>
            <a:chOff x="0" y="0"/>
            <a:chExt cx="37032780" cy="30404932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72390" y="72390"/>
              <a:ext cx="36888002" cy="30260152"/>
            </a:xfrm>
            <a:custGeom>
              <a:avLst/>
              <a:gdLst/>
              <a:ahLst/>
              <a:cxnLst/>
              <a:rect r="r" b="b" t="t" l="l"/>
              <a:pathLst>
                <a:path h="30260152" w="36888002">
                  <a:moveTo>
                    <a:pt x="0" y="0"/>
                  </a:moveTo>
                  <a:lnTo>
                    <a:pt x="36888002" y="0"/>
                  </a:lnTo>
                  <a:lnTo>
                    <a:pt x="36888002" y="30260152"/>
                  </a:lnTo>
                  <a:lnTo>
                    <a:pt x="0" y="30260152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7032781" cy="30404932"/>
            </a:xfrm>
            <a:custGeom>
              <a:avLst/>
              <a:gdLst/>
              <a:ahLst/>
              <a:cxnLst/>
              <a:rect r="r" b="b" t="t" l="l"/>
              <a:pathLst>
                <a:path h="30404932" w="37032781">
                  <a:moveTo>
                    <a:pt x="36888000" y="30260153"/>
                  </a:moveTo>
                  <a:lnTo>
                    <a:pt x="37032781" y="30260153"/>
                  </a:lnTo>
                  <a:lnTo>
                    <a:pt x="37032781" y="30404932"/>
                  </a:lnTo>
                  <a:lnTo>
                    <a:pt x="36888000" y="30404932"/>
                  </a:lnTo>
                  <a:lnTo>
                    <a:pt x="36888000" y="3026015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0260153"/>
                  </a:lnTo>
                  <a:lnTo>
                    <a:pt x="0" y="30260153"/>
                  </a:lnTo>
                  <a:lnTo>
                    <a:pt x="0" y="144780"/>
                  </a:lnTo>
                  <a:close/>
                  <a:moveTo>
                    <a:pt x="0" y="30260153"/>
                  </a:moveTo>
                  <a:lnTo>
                    <a:pt x="144780" y="30260153"/>
                  </a:lnTo>
                  <a:lnTo>
                    <a:pt x="144780" y="30404932"/>
                  </a:lnTo>
                  <a:lnTo>
                    <a:pt x="0" y="30404932"/>
                  </a:lnTo>
                  <a:lnTo>
                    <a:pt x="0" y="30260153"/>
                  </a:lnTo>
                  <a:close/>
                  <a:moveTo>
                    <a:pt x="36888000" y="144780"/>
                  </a:moveTo>
                  <a:lnTo>
                    <a:pt x="37032781" y="144780"/>
                  </a:lnTo>
                  <a:lnTo>
                    <a:pt x="37032781" y="30260153"/>
                  </a:lnTo>
                  <a:lnTo>
                    <a:pt x="36888000" y="30260153"/>
                  </a:lnTo>
                  <a:lnTo>
                    <a:pt x="36888000" y="144780"/>
                  </a:lnTo>
                  <a:close/>
                  <a:moveTo>
                    <a:pt x="144780" y="30260153"/>
                  </a:moveTo>
                  <a:lnTo>
                    <a:pt x="36888000" y="30260153"/>
                  </a:lnTo>
                  <a:lnTo>
                    <a:pt x="36888000" y="30404932"/>
                  </a:lnTo>
                  <a:lnTo>
                    <a:pt x="144780" y="30404932"/>
                  </a:lnTo>
                  <a:lnTo>
                    <a:pt x="144780" y="30260153"/>
                  </a:lnTo>
                  <a:close/>
                  <a:moveTo>
                    <a:pt x="36888000" y="0"/>
                  </a:moveTo>
                  <a:lnTo>
                    <a:pt x="37032781" y="0"/>
                  </a:lnTo>
                  <a:lnTo>
                    <a:pt x="37032781" y="144780"/>
                  </a:lnTo>
                  <a:lnTo>
                    <a:pt x="36888000" y="144780"/>
                  </a:lnTo>
                  <a:lnTo>
                    <a:pt x="3688800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36888000" y="0"/>
                  </a:lnTo>
                  <a:lnTo>
                    <a:pt x="3688800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Freeform 51" id="51"/>
          <p:cNvSpPr/>
          <p:nvPr/>
        </p:nvSpPr>
        <p:spPr>
          <a:xfrm flipH="false" flipV="false" rot="0">
            <a:off x="1822332" y="25379983"/>
            <a:ext cx="6706492" cy="2682269"/>
          </a:xfrm>
          <a:custGeom>
            <a:avLst/>
            <a:gdLst/>
            <a:ahLst/>
            <a:cxnLst/>
            <a:rect r="r" b="b" t="t" l="l"/>
            <a:pathLst>
              <a:path h="2682269" w="6706492">
                <a:moveTo>
                  <a:pt x="0" y="0"/>
                </a:moveTo>
                <a:lnTo>
                  <a:pt x="6706492" y="0"/>
                </a:lnTo>
                <a:lnTo>
                  <a:pt x="6706492" y="2682269"/>
                </a:lnTo>
                <a:lnTo>
                  <a:pt x="0" y="26822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00" t="-88581" r="-40140" b="-61618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8640616" y="27618713"/>
            <a:ext cx="10366781" cy="1503183"/>
          </a:xfrm>
          <a:custGeom>
            <a:avLst/>
            <a:gdLst/>
            <a:ahLst/>
            <a:cxnLst/>
            <a:rect r="r" b="b" t="t" l="l"/>
            <a:pathLst>
              <a:path h="1503183" w="10366781">
                <a:moveTo>
                  <a:pt x="0" y="0"/>
                </a:moveTo>
                <a:lnTo>
                  <a:pt x="10366781" y="0"/>
                </a:lnTo>
                <a:lnTo>
                  <a:pt x="10366781" y="1503183"/>
                </a:lnTo>
                <a:lnTo>
                  <a:pt x="0" y="1503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21777676" y="25081685"/>
            <a:ext cx="6302200" cy="1552208"/>
          </a:xfrm>
          <a:custGeom>
            <a:avLst/>
            <a:gdLst/>
            <a:ahLst/>
            <a:cxnLst/>
            <a:rect r="r" b="b" t="t" l="l"/>
            <a:pathLst>
              <a:path h="1552208" w="6302200">
                <a:moveTo>
                  <a:pt x="0" y="0"/>
                </a:moveTo>
                <a:lnTo>
                  <a:pt x="6302200" y="0"/>
                </a:lnTo>
                <a:lnTo>
                  <a:pt x="6302200" y="1552208"/>
                </a:lnTo>
                <a:lnTo>
                  <a:pt x="0" y="15522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5400000">
            <a:off x="24249917" y="26758280"/>
            <a:ext cx="870519" cy="297896"/>
          </a:xfrm>
          <a:custGeom>
            <a:avLst/>
            <a:gdLst/>
            <a:ahLst/>
            <a:cxnLst/>
            <a:rect r="r" b="b" t="t" l="l"/>
            <a:pathLst>
              <a:path h="297896" w="870519">
                <a:moveTo>
                  <a:pt x="0" y="0"/>
                </a:moveTo>
                <a:lnTo>
                  <a:pt x="870520" y="0"/>
                </a:lnTo>
                <a:lnTo>
                  <a:pt x="870520" y="297896"/>
                </a:lnTo>
                <a:lnTo>
                  <a:pt x="0" y="2978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AutoShape 55" id="55"/>
          <p:cNvSpPr/>
          <p:nvPr/>
        </p:nvSpPr>
        <p:spPr>
          <a:xfrm rot="0">
            <a:off x="15942618" y="31314760"/>
            <a:ext cx="13274780" cy="489341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56" id="56"/>
          <p:cNvGrpSpPr/>
          <p:nvPr/>
        </p:nvGrpSpPr>
        <p:grpSpPr>
          <a:xfrm rot="0">
            <a:off x="15942618" y="31314760"/>
            <a:ext cx="13274780" cy="4893410"/>
            <a:chOff x="0" y="0"/>
            <a:chExt cx="59787849" cy="2203927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72390" y="72390"/>
              <a:ext cx="59643066" cy="21894491"/>
            </a:xfrm>
            <a:custGeom>
              <a:avLst/>
              <a:gdLst/>
              <a:ahLst/>
              <a:cxnLst/>
              <a:rect r="r" b="b" t="t" l="l"/>
              <a:pathLst>
                <a:path h="21894491" w="59643066">
                  <a:moveTo>
                    <a:pt x="0" y="0"/>
                  </a:moveTo>
                  <a:lnTo>
                    <a:pt x="59643066" y="0"/>
                  </a:lnTo>
                  <a:lnTo>
                    <a:pt x="59643066" y="21894491"/>
                  </a:lnTo>
                  <a:lnTo>
                    <a:pt x="0" y="21894491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59787848" cy="22039270"/>
            </a:xfrm>
            <a:custGeom>
              <a:avLst/>
              <a:gdLst/>
              <a:ahLst/>
              <a:cxnLst/>
              <a:rect r="r" b="b" t="t" l="l"/>
              <a:pathLst>
                <a:path h="22039270" w="59787848">
                  <a:moveTo>
                    <a:pt x="59643070" y="21894490"/>
                  </a:moveTo>
                  <a:lnTo>
                    <a:pt x="59787848" y="21894490"/>
                  </a:lnTo>
                  <a:lnTo>
                    <a:pt x="59787848" y="22039270"/>
                  </a:lnTo>
                  <a:lnTo>
                    <a:pt x="59643070" y="22039270"/>
                  </a:lnTo>
                  <a:lnTo>
                    <a:pt x="59643070" y="2189449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1894490"/>
                  </a:lnTo>
                  <a:lnTo>
                    <a:pt x="0" y="21894490"/>
                  </a:lnTo>
                  <a:lnTo>
                    <a:pt x="0" y="144780"/>
                  </a:lnTo>
                  <a:close/>
                  <a:moveTo>
                    <a:pt x="0" y="21894490"/>
                  </a:moveTo>
                  <a:lnTo>
                    <a:pt x="144780" y="21894490"/>
                  </a:lnTo>
                  <a:lnTo>
                    <a:pt x="144780" y="22039270"/>
                  </a:lnTo>
                  <a:lnTo>
                    <a:pt x="0" y="22039270"/>
                  </a:lnTo>
                  <a:lnTo>
                    <a:pt x="0" y="21894490"/>
                  </a:lnTo>
                  <a:close/>
                  <a:moveTo>
                    <a:pt x="59643070" y="144780"/>
                  </a:moveTo>
                  <a:lnTo>
                    <a:pt x="59787848" y="144780"/>
                  </a:lnTo>
                  <a:lnTo>
                    <a:pt x="59787848" y="21894490"/>
                  </a:lnTo>
                  <a:lnTo>
                    <a:pt x="59643070" y="21894490"/>
                  </a:lnTo>
                  <a:lnTo>
                    <a:pt x="59643070" y="144780"/>
                  </a:lnTo>
                  <a:close/>
                  <a:moveTo>
                    <a:pt x="144780" y="21894490"/>
                  </a:moveTo>
                  <a:lnTo>
                    <a:pt x="59643070" y="21894490"/>
                  </a:lnTo>
                  <a:lnTo>
                    <a:pt x="59643070" y="22039270"/>
                  </a:lnTo>
                  <a:lnTo>
                    <a:pt x="144780" y="22039270"/>
                  </a:lnTo>
                  <a:lnTo>
                    <a:pt x="144780" y="21894490"/>
                  </a:lnTo>
                  <a:close/>
                  <a:moveTo>
                    <a:pt x="59643070" y="0"/>
                  </a:moveTo>
                  <a:lnTo>
                    <a:pt x="59787848" y="0"/>
                  </a:lnTo>
                  <a:lnTo>
                    <a:pt x="59787848" y="144780"/>
                  </a:lnTo>
                  <a:lnTo>
                    <a:pt x="59643070" y="144780"/>
                  </a:lnTo>
                  <a:lnTo>
                    <a:pt x="5964307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59643070" y="0"/>
                  </a:lnTo>
                  <a:lnTo>
                    <a:pt x="5964307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AutoShape 59" id="59"/>
          <p:cNvSpPr/>
          <p:nvPr/>
        </p:nvSpPr>
        <p:spPr>
          <a:xfrm rot="0">
            <a:off x="1142045" y="31314760"/>
            <a:ext cx="14179415" cy="489341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60" id="60"/>
          <p:cNvGrpSpPr/>
          <p:nvPr/>
        </p:nvGrpSpPr>
        <p:grpSpPr>
          <a:xfrm rot="0">
            <a:off x="1142045" y="31314760"/>
            <a:ext cx="14179415" cy="4893410"/>
            <a:chOff x="0" y="0"/>
            <a:chExt cx="63862205" cy="2203927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72390" y="72390"/>
              <a:ext cx="63717428" cy="21894491"/>
            </a:xfrm>
            <a:custGeom>
              <a:avLst/>
              <a:gdLst/>
              <a:ahLst/>
              <a:cxnLst/>
              <a:rect r="r" b="b" t="t" l="l"/>
              <a:pathLst>
                <a:path h="21894491" w="63717428">
                  <a:moveTo>
                    <a:pt x="0" y="0"/>
                  </a:moveTo>
                  <a:lnTo>
                    <a:pt x="63717428" y="0"/>
                  </a:lnTo>
                  <a:lnTo>
                    <a:pt x="63717428" y="21894491"/>
                  </a:lnTo>
                  <a:lnTo>
                    <a:pt x="0" y="21894491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3862204" cy="22039270"/>
            </a:xfrm>
            <a:custGeom>
              <a:avLst/>
              <a:gdLst/>
              <a:ahLst/>
              <a:cxnLst/>
              <a:rect r="r" b="b" t="t" l="l"/>
              <a:pathLst>
                <a:path h="22039270" w="63862204">
                  <a:moveTo>
                    <a:pt x="63717425" y="21894490"/>
                  </a:moveTo>
                  <a:lnTo>
                    <a:pt x="63862204" y="21894490"/>
                  </a:lnTo>
                  <a:lnTo>
                    <a:pt x="63862204" y="22039270"/>
                  </a:lnTo>
                  <a:lnTo>
                    <a:pt x="63717425" y="22039270"/>
                  </a:lnTo>
                  <a:lnTo>
                    <a:pt x="63717425" y="2189449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1894490"/>
                  </a:lnTo>
                  <a:lnTo>
                    <a:pt x="0" y="21894490"/>
                  </a:lnTo>
                  <a:lnTo>
                    <a:pt x="0" y="144780"/>
                  </a:lnTo>
                  <a:close/>
                  <a:moveTo>
                    <a:pt x="0" y="21894490"/>
                  </a:moveTo>
                  <a:lnTo>
                    <a:pt x="144780" y="21894490"/>
                  </a:lnTo>
                  <a:lnTo>
                    <a:pt x="144780" y="22039270"/>
                  </a:lnTo>
                  <a:lnTo>
                    <a:pt x="0" y="22039270"/>
                  </a:lnTo>
                  <a:lnTo>
                    <a:pt x="0" y="21894490"/>
                  </a:lnTo>
                  <a:close/>
                  <a:moveTo>
                    <a:pt x="63717425" y="144780"/>
                  </a:moveTo>
                  <a:lnTo>
                    <a:pt x="63862204" y="144780"/>
                  </a:lnTo>
                  <a:lnTo>
                    <a:pt x="63862204" y="21894490"/>
                  </a:lnTo>
                  <a:lnTo>
                    <a:pt x="63717425" y="21894490"/>
                  </a:lnTo>
                  <a:lnTo>
                    <a:pt x="63717425" y="144780"/>
                  </a:lnTo>
                  <a:close/>
                  <a:moveTo>
                    <a:pt x="144780" y="21894490"/>
                  </a:moveTo>
                  <a:lnTo>
                    <a:pt x="63717425" y="21894490"/>
                  </a:lnTo>
                  <a:lnTo>
                    <a:pt x="63717425" y="22039270"/>
                  </a:lnTo>
                  <a:lnTo>
                    <a:pt x="144780" y="22039270"/>
                  </a:lnTo>
                  <a:lnTo>
                    <a:pt x="144780" y="21894490"/>
                  </a:lnTo>
                  <a:close/>
                  <a:moveTo>
                    <a:pt x="63717425" y="0"/>
                  </a:moveTo>
                  <a:lnTo>
                    <a:pt x="63862204" y="0"/>
                  </a:lnTo>
                  <a:lnTo>
                    <a:pt x="63862204" y="144780"/>
                  </a:lnTo>
                  <a:lnTo>
                    <a:pt x="63717425" y="144780"/>
                  </a:lnTo>
                  <a:lnTo>
                    <a:pt x="6371742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717425" y="0"/>
                  </a:lnTo>
                  <a:lnTo>
                    <a:pt x="6371742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Freeform 63" id="63"/>
          <p:cNvSpPr/>
          <p:nvPr/>
        </p:nvSpPr>
        <p:spPr>
          <a:xfrm flipH="false" flipV="false" rot="0">
            <a:off x="4250411" y="433023"/>
            <a:ext cx="2785471" cy="2733244"/>
          </a:xfrm>
          <a:custGeom>
            <a:avLst/>
            <a:gdLst/>
            <a:ahLst/>
            <a:cxnLst/>
            <a:rect r="r" b="b" t="t" l="l"/>
            <a:pathLst>
              <a:path h="2733244" w="2785471">
                <a:moveTo>
                  <a:pt x="0" y="0"/>
                </a:moveTo>
                <a:lnTo>
                  <a:pt x="2785471" y="0"/>
                </a:lnTo>
                <a:lnTo>
                  <a:pt x="2785471" y="2733244"/>
                </a:lnTo>
                <a:lnTo>
                  <a:pt x="0" y="2733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2489001" y="3209068"/>
            <a:ext cx="3522820" cy="2636712"/>
          </a:xfrm>
          <a:custGeom>
            <a:avLst/>
            <a:gdLst/>
            <a:ahLst/>
            <a:cxnLst/>
            <a:rect r="r" b="b" t="t" l="l"/>
            <a:pathLst>
              <a:path h="2636712" w="3522820">
                <a:moveTo>
                  <a:pt x="0" y="0"/>
                </a:moveTo>
                <a:lnTo>
                  <a:pt x="3522819" y="0"/>
                </a:lnTo>
                <a:lnTo>
                  <a:pt x="3522819" y="2636712"/>
                </a:lnTo>
                <a:lnTo>
                  <a:pt x="0" y="263671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69925" t="-18648" r="-76120" b="-66264"/>
            </a:stretch>
          </a:blipFill>
        </p:spPr>
      </p:sp>
      <p:sp>
        <p:nvSpPr>
          <p:cNvPr name="TextBox 65" id="65"/>
          <p:cNvSpPr txBox="true"/>
          <p:nvPr/>
        </p:nvSpPr>
        <p:spPr>
          <a:xfrm rot="0">
            <a:off x="6338158" y="541207"/>
            <a:ext cx="17599684" cy="3777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b="true" sz="5400" u="sng">
                <a:solidFill>
                  <a:srgbClr val="464262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TOWARD AUTONOMOUS PHARMACOMETRICS: </a:t>
            </a:r>
          </a:p>
          <a:p>
            <a:pPr algn="ctr">
              <a:lnSpc>
                <a:spcPts val="7559"/>
              </a:lnSpc>
            </a:pPr>
            <a:r>
              <a:rPr lang="en-US" b="true" sz="5400" u="sng">
                <a:solidFill>
                  <a:srgbClr val="464262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 MULTI AGENT FRAMEWORK </a:t>
            </a:r>
          </a:p>
          <a:p>
            <a:pPr algn="ctr">
              <a:lnSpc>
                <a:spcPts val="7559"/>
              </a:lnSpc>
            </a:pPr>
            <a:r>
              <a:rPr lang="en-US" b="true" sz="5400" u="sng">
                <a:solidFill>
                  <a:srgbClr val="464262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FOR STRUCTURE DISCOVERY, </a:t>
            </a:r>
          </a:p>
          <a:p>
            <a:pPr algn="ctr">
              <a:lnSpc>
                <a:spcPts val="7559"/>
              </a:lnSpc>
            </a:pPr>
            <a:r>
              <a:rPr lang="en-US" b="true" sz="5400" u="sng">
                <a:solidFill>
                  <a:srgbClr val="464262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COVARIATE SELECTION AND GRAY-BOX MODELING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822332" y="12525904"/>
            <a:ext cx="22241276" cy="679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8"/>
              </a:lnSpc>
            </a:pPr>
            <a:r>
              <a:rPr lang="en-US" b="true" sz="3998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Architectural Pipeline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331511" y="41287938"/>
            <a:ext cx="12708130" cy="373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14"/>
              </a:lnSpc>
            </a:pPr>
            <a:r>
              <a:rPr lang="en-US" b="true" sz="2153" u="sng">
                <a:solidFill>
                  <a:srgbClr val="464262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Related Literature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331511" y="41614241"/>
            <a:ext cx="10651998" cy="70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4"/>
              </a:lnSpc>
            </a:pPr>
            <a:r>
              <a:rPr lang="en-US" sz="2002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Tacrolimus Model (1): </a:t>
            </a:r>
            <a:r>
              <a:rPr lang="en-US" sz="2002" u="none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Woillard JB et al. Br J Clin Pharmacol. 2011;71(3):391–402.</a:t>
            </a:r>
          </a:p>
          <a:p>
            <a:pPr algn="l" marL="0" indent="0" lvl="0">
              <a:lnSpc>
                <a:spcPts val="2804"/>
              </a:lnSpc>
            </a:pPr>
            <a:r>
              <a:rPr lang="en-US" sz="2002" u="none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Sam Holt et al. Automatically Learning Hybrid Digital Twins of Dynamical Systems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784496" y="36542520"/>
            <a:ext cx="737340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Conclusion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784496" y="7005564"/>
            <a:ext cx="852777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Background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193857" y="4280109"/>
            <a:ext cx="27883551" cy="668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6"/>
              </a:lnSpc>
            </a:pPr>
            <a:r>
              <a:rPr lang="en-US" sz="3476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Berrah R </a:t>
            </a:r>
            <a:r>
              <a:rPr lang="en-US" sz="3476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1</a:t>
            </a:r>
            <a:r>
              <a:rPr lang="en-US" sz="3476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 , Woillard JB </a:t>
            </a:r>
            <a:r>
              <a:rPr lang="en-US" sz="3476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1,2,3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333847" y="4910425"/>
            <a:ext cx="27883551" cy="935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b="true" sz="1799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1 Pharmacology &amp; Transplantation, INSERM U1248, Limoges University, Limoges, FRANCE</a:t>
            </a:r>
          </a:p>
          <a:p>
            <a:pPr algn="ctr">
              <a:lnSpc>
                <a:spcPts val="2519"/>
              </a:lnSpc>
            </a:pPr>
            <a:r>
              <a:rPr lang="en-US" b="true" sz="1799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2 Department of Pharmacology, Toxicology and Pharmacovigilance, CHU Limoges, Limoges, FRANCE</a:t>
            </a:r>
          </a:p>
          <a:p>
            <a:pPr algn="ctr">
              <a:lnSpc>
                <a:spcPts val="2519"/>
              </a:lnSpc>
            </a:pPr>
            <a:r>
              <a:rPr lang="en-US" b="true" sz="1799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3 Fédération Hospitalo-Universitaire Survival Optimization in Organ Transplantation (FHU SUPORT), Limoges, FRANCE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5591155" y="6782427"/>
            <a:ext cx="12955564" cy="1402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34"/>
              </a:lnSpc>
            </a:pPr>
            <a:r>
              <a:rPr lang="en-US" sz="4024" b="true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Objective : </a:t>
            </a:r>
          </a:p>
          <a:p>
            <a:pPr algn="l">
              <a:lnSpc>
                <a:spcPts val="5634"/>
              </a:lnSpc>
            </a:pPr>
            <a:r>
              <a:rPr lang="en-US" sz="4024" b="true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Turn the PopPK loop into an autonomous pipeline 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6634596" y="36722520"/>
            <a:ext cx="3028384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Perspective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283402" y="24324341"/>
            <a:ext cx="7995066" cy="53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17"/>
              </a:lnSpc>
            </a:pPr>
            <a:r>
              <a:rPr lang="en-US" b="true" sz="3155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SAEM Validation : Theophyline Dataset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0522593" y="24443148"/>
            <a:ext cx="10893627" cy="53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17"/>
              </a:lnSpc>
            </a:pPr>
            <a:r>
              <a:rPr lang="en-US" b="true" sz="3155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Pipeline Validation : Simulated Dataset &amp;  Real Dataset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21994578" y="12385761"/>
            <a:ext cx="5253822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Pipeline example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21859576" y="13196628"/>
            <a:ext cx="6734503" cy="44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17"/>
              </a:lnSpc>
            </a:pPr>
            <a:r>
              <a:rPr lang="en-US" sz="2655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LLM Proposal based on EDA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21777676" y="17991437"/>
            <a:ext cx="6455486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LLM Review : 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“Add a second compartment to have a slower elimination at the end“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6375686" y="31544443"/>
            <a:ext cx="10797413" cy="679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8"/>
              </a:lnSpc>
            </a:pPr>
            <a:r>
              <a:rPr lang="en-US" b="true" sz="3998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Limitations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695551" y="31443227"/>
            <a:ext cx="6951443" cy="679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98"/>
              </a:lnSpc>
            </a:pPr>
            <a:r>
              <a:rPr lang="en-US" b="true" sz="3998">
                <a:solidFill>
                  <a:srgbClr val="000000"/>
                </a:solidFill>
                <a:latin typeface="Be Vietnam Ultra-Bold"/>
                <a:ea typeface="Be Vietnam Ultra-Bold"/>
                <a:cs typeface="Be Vietnam Ultra-Bold"/>
                <a:sym typeface="Be Vietnam Ultra-Bold"/>
              </a:rPr>
              <a:t>Gray-box Modeling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403338" y="37288940"/>
            <a:ext cx="13494145" cy="3312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This proof of concept shows that LLM agents can act as effective junior pharmacometricians for iterative PopPK structure exploration, candidate coding, and model revision.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The framework combines automated hypothesis generation, custom SAEM estimation, and model refinement.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Full autonomy is not yet achieved: strict numerical safeguards, validation layers, and pharmacometric supervision remain essential.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640000" y="7966242"/>
            <a:ext cx="11529113" cy="28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PopPK modeling is central to model-informed precision dosing, but model development remains iterative and expert-dependent.</a:t>
            </a:r>
          </a:p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Classical compartmental models are interpretable but rigid, whereas pure ML is flexible but less mechanistic.</a:t>
            </a:r>
          </a:p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We propose an autonomous multi-agent framework built around a custom SAEM engine.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5733818" y="8523153"/>
            <a:ext cx="12812901" cy="28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Build a multi-agent LLM framework executing the full PopPK cycle: EDA structure code SAEM diagnostics. </a:t>
            </a: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Develop a JAX-accelerated SAEM engine </a:t>
            </a: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Validate the framework on simulated and real-world tacrolimus data</a:t>
            </a: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Enable future bounded gray-box extensions while preserving interpretability.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6248750" y="37445540"/>
            <a:ext cx="12535811" cy="28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Full JAX port: accelerate SAEM and autonomous structure search on GPU/HPC infrastructures.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Robust orchestration: add an Aviary-inspired safety layer for code, ODE, and execution validation.</a:t>
            </a:r>
          </a:p>
          <a:p>
            <a:pPr algn="just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H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ybrid discovery: use the SAEM backbone to test neural proposals for missing covariate effects or structural refinements.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822332" y="28481548"/>
            <a:ext cx="6706492" cy="1884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779"/>
              </a:lnSpc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These results support the numerical validity of the in-house estimation backend as a basis for autonomous model exploration.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0615064" y="25284656"/>
            <a:ext cx="7617796" cy="426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On simulated tacrolimus data, the multi-agent loop generally recovered the ground-truth structure and rejected a random dummy SEX covariate.</a:t>
            </a:r>
          </a:p>
          <a:p>
            <a:pPr algn="l">
              <a:lnSpc>
                <a:spcPts val="3779"/>
              </a:lnSpc>
            </a:pP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When convergence was achieved, the correct PopPK structure was typically recovered within 5–8 refinement iterations.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6171220" y="32756290"/>
            <a:ext cx="12902162" cy="28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T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ransfer to real-world tacrolimus data was feasible, but robustness remains limited by LLM-generated code instability.</a:t>
            </a: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Frequent syntax or runtime failures still require stronger execution guardrails.</a:t>
            </a: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JAX + L40 reduced runtime to ~7 min/iteration, but the system remains slower than optimized software.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435935" y="32786409"/>
            <a:ext cx="13464232" cy="28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The PyTorch-based engine enables bounded Neural-ODE extension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s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in which a mechanistic PK backbone is preserved, while a neural residual captures unexplained dynamics under pharmacological constraints.</a:t>
            </a:r>
          </a:p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M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ore 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br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o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a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dly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,</a:t>
            </a: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the custom SAEM engine provides an extensible backbone  allowing neural components to propose missing covariate effects or structural refinements within a formal population-estimation framework.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0615064" y="29641578"/>
            <a:ext cx="18367110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0" indent="-291465" lvl="1">
              <a:lnSpc>
                <a:spcPts val="3779"/>
              </a:lnSpc>
              <a:buFont typeface="Arial"/>
              <a:buChar char="•"/>
            </a:pPr>
            <a:r>
              <a:rPr lang="en-US" sz="2700" strike="noStrike" u="none">
                <a:solidFill>
                  <a:srgbClr val="000000"/>
                </a:solidFill>
                <a:latin typeface="Be Vietnam"/>
                <a:ea typeface="Be Vietnam"/>
                <a:cs typeface="Be Vietnam"/>
                <a:sym typeface="Be Vietnam"/>
              </a:rPr>
              <a:t> The workflow was also transferable to 73 real-world tacrolimus profiles with 10–12 observations per patient.</a:t>
            </a:r>
          </a:p>
        </p:txBody>
      </p:sp>
      <p:sp>
        <p:nvSpPr>
          <p:cNvPr name="AutoShape 91" id="91"/>
          <p:cNvSpPr/>
          <p:nvPr/>
        </p:nvSpPr>
        <p:spPr>
          <a:xfrm rot="0">
            <a:off x="15942618" y="41230788"/>
            <a:ext cx="13274780" cy="1224637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92" id="92"/>
          <p:cNvGrpSpPr/>
          <p:nvPr/>
        </p:nvGrpSpPr>
        <p:grpSpPr>
          <a:xfrm rot="0">
            <a:off x="15942618" y="41230788"/>
            <a:ext cx="13274780" cy="1231850"/>
            <a:chOff x="0" y="0"/>
            <a:chExt cx="240455432" cy="22313364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72390" y="72390"/>
              <a:ext cx="240310655" cy="22168584"/>
            </a:xfrm>
            <a:custGeom>
              <a:avLst/>
              <a:gdLst/>
              <a:ahLst/>
              <a:cxnLst/>
              <a:rect r="r" b="b" t="t" l="l"/>
              <a:pathLst>
                <a:path h="22168584" w="240310655">
                  <a:moveTo>
                    <a:pt x="0" y="0"/>
                  </a:moveTo>
                  <a:lnTo>
                    <a:pt x="240310655" y="0"/>
                  </a:lnTo>
                  <a:lnTo>
                    <a:pt x="240310655" y="22168584"/>
                  </a:lnTo>
                  <a:lnTo>
                    <a:pt x="0" y="22168584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94" id="94"/>
            <p:cNvSpPr/>
            <p:nvPr/>
          </p:nvSpPr>
          <p:spPr>
            <a:xfrm flipH="false" flipV="false" rot="0">
              <a:off x="0" y="0"/>
              <a:ext cx="240455425" cy="22313364"/>
            </a:xfrm>
            <a:custGeom>
              <a:avLst/>
              <a:gdLst/>
              <a:ahLst/>
              <a:cxnLst/>
              <a:rect r="r" b="b" t="t" l="l"/>
              <a:pathLst>
                <a:path h="22313364" w="240455425">
                  <a:moveTo>
                    <a:pt x="240310665" y="22168583"/>
                  </a:moveTo>
                  <a:lnTo>
                    <a:pt x="240455425" y="22168583"/>
                  </a:lnTo>
                  <a:lnTo>
                    <a:pt x="240455425" y="22313364"/>
                  </a:lnTo>
                  <a:lnTo>
                    <a:pt x="240310665" y="22313364"/>
                  </a:lnTo>
                  <a:lnTo>
                    <a:pt x="240310665" y="2216858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2168583"/>
                  </a:lnTo>
                  <a:lnTo>
                    <a:pt x="0" y="22168583"/>
                  </a:lnTo>
                  <a:lnTo>
                    <a:pt x="0" y="144780"/>
                  </a:lnTo>
                  <a:close/>
                  <a:moveTo>
                    <a:pt x="0" y="22168583"/>
                  </a:moveTo>
                  <a:lnTo>
                    <a:pt x="144780" y="22168583"/>
                  </a:lnTo>
                  <a:lnTo>
                    <a:pt x="144780" y="22313364"/>
                  </a:lnTo>
                  <a:lnTo>
                    <a:pt x="0" y="22313364"/>
                  </a:lnTo>
                  <a:lnTo>
                    <a:pt x="0" y="22168583"/>
                  </a:lnTo>
                  <a:close/>
                  <a:moveTo>
                    <a:pt x="240310665" y="144780"/>
                  </a:moveTo>
                  <a:lnTo>
                    <a:pt x="240455425" y="144780"/>
                  </a:lnTo>
                  <a:lnTo>
                    <a:pt x="240455425" y="22168583"/>
                  </a:lnTo>
                  <a:lnTo>
                    <a:pt x="240310665" y="22168583"/>
                  </a:lnTo>
                  <a:lnTo>
                    <a:pt x="240310665" y="144780"/>
                  </a:lnTo>
                  <a:close/>
                  <a:moveTo>
                    <a:pt x="144780" y="22168583"/>
                  </a:moveTo>
                  <a:lnTo>
                    <a:pt x="240310665" y="22168583"/>
                  </a:lnTo>
                  <a:lnTo>
                    <a:pt x="240310665" y="22313364"/>
                  </a:lnTo>
                  <a:lnTo>
                    <a:pt x="144780" y="22313364"/>
                  </a:lnTo>
                  <a:lnTo>
                    <a:pt x="144780" y="22168583"/>
                  </a:lnTo>
                  <a:close/>
                  <a:moveTo>
                    <a:pt x="240310665" y="0"/>
                  </a:moveTo>
                  <a:lnTo>
                    <a:pt x="240455425" y="0"/>
                  </a:lnTo>
                  <a:lnTo>
                    <a:pt x="240455425" y="144780"/>
                  </a:lnTo>
                  <a:lnTo>
                    <a:pt x="240310665" y="144780"/>
                  </a:lnTo>
                  <a:lnTo>
                    <a:pt x="24031066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40310665" y="0"/>
                  </a:lnTo>
                  <a:lnTo>
                    <a:pt x="24031066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grpSp>
        <p:nvGrpSpPr>
          <p:cNvPr name="Group 95" id="95"/>
          <p:cNvGrpSpPr/>
          <p:nvPr/>
        </p:nvGrpSpPr>
        <p:grpSpPr>
          <a:xfrm rot="0">
            <a:off x="15944732" y="41230788"/>
            <a:ext cx="13272665" cy="1224637"/>
            <a:chOff x="0" y="0"/>
            <a:chExt cx="60260936" cy="5560134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72390" y="72390"/>
              <a:ext cx="60116153" cy="5415354"/>
            </a:xfrm>
            <a:custGeom>
              <a:avLst/>
              <a:gdLst/>
              <a:ahLst/>
              <a:cxnLst/>
              <a:rect r="r" b="b" t="t" l="l"/>
              <a:pathLst>
                <a:path h="5415354" w="60116153">
                  <a:moveTo>
                    <a:pt x="0" y="0"/>
                  </a:moveTo>
                  <a:lnTo>
                    <a:pt x="60116153" y="0"/>
                  </a:lnTo>
                  <a:lnTo>
                    <a:pt x="60116153" y="5415354"/>
                  </a:lnTo>
                  <a:lnTo>
                    <a:pt x="0" y="5415354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60260936" cy="5560133"/>
            </a:xfrm>
            <a:custGeom>
              <a:avLst/>
              <a:gdLst/>
              <a:ahLst/>
              <a:cxnLst/>
              <a:rect r="r" b="b" t="t" l="l"/>
              <a:pathLst>
                <a:path h="5560133" w="60260936">
                  <a:moveTo>
                    <a:pt x="60116157" y="5415354"/>
                  </a:moveTo>
                  <a:lnTo>
                    <a:pt x="60260936" y="5415354"/>
                  </a:lnTo>
                  <a:lnTo>
                    <a:pt x="60260936" y="5560133"/>
                  </a:lnTo>
                  <a:lnTo>
                    <a:pt x="60116157" y="5560133"/>
                  </a:lnTo>
                  <a:lnTo>
                    <a:pt x="60116157" y="541535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415354"/>
                  </a:lnTo>
                  <a:lnTo>
                    <a:pt x="0" y="5415354"/>
                  </a:lnTo>
                  <a:lnTo>
                    <a:pt x="0" y="144780"/>
                  </a:lnTo>
                  <a:close/>
                  <a:moveTo>
                    <a:pt x="0" y="5415354"/>
                  </a:moveTo>
                  <a:lnTo>
                    <a:pt x="144780" y="5415354"/>
                  </a:lnTo>
                  <a:lnTo>
                    <a:pt x="144780" y="5560133"/>
                  </a:lnTo>
                  <a:lnTo>
                    <a:pt x="0" y="5560133"/>
                  </a:lnTo>
                  <a:lnTo>
                    <a:pt x="0" y="5415354"/>
                  </a:lnTo>
                  <a:close/>
                  <a:moveTo>
                    <a:pt x="60116157" y="144780"/>
                  </a:moveTo>
                  <a:lnTo>
                    <a:pt x="60260936" y="144780"/>
                  </a:lnTo>
                  <a:lnTo>
                    <a:pt x="60260936" y="5415354"/>
                  </a:lnTo>
                  <a:lnTo>
                    <a:pt x="60116157" y="5415354"/>
                  </a:lnTo>
                  <a:lnTo>
                    <a:pt x="60116157" y="144780"/>
                  </a:lnTo>
                  <a:close/>
                  <a:moveTo>
                    <a:pt x="144780" y="5415354"/>
                  </a:moveTo>
                  <a:lnTo>
                    <a:pt x="60116157" y="5415354"/>
                  </a:lnTo>
                  <a:lnTo>
                    <a:pt x="60116157" y="5560133"/>
                  </a:lnTo>
                  <a:lnTo>
                    <a:pt x="144780" y="5560133"/>
                  </a:lnTo>
                  <a:lnTo>
                    <a:pt x="144780" y="5415354"/>
                  </a:lnTo>
                  <a:close/>
                  <a:moveTo>
                    <a:pt x="60116157" y="0"/>
                  </a:moveTo>
                  <a:lnTo>
                    <a:pt x="60260936" y="0"/>
                  </a:lnTo>
                  <a:lnTo>
                    <a:pt x="60260936" y="144780"/>
                  </a:lnTo>
                  <a:lnTo>
                    <a:pt x="60116157" y="144780"/>
                  </a:lnTo>
                  <a:lnTo>
                    <a:pt x="6011615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0116157" y="0"/>
                  </a:lnTo>
                  <a:lnTo>
                    <a:pt x="6011615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464262"/>
            </a:solidFill>
          </p:spPr>
        </p:sp>
      </p:grpSp>
      <p:sp>
        <p:nvSpPr>
          <p:cNvPr name="TextBox 98" id="98"/>
          <p:cNvSpPr txBox="true"/>
          <p:nvPr/>
        </p:nvSpPr>
        <p:spPr>
          <a:xfrm rot="0">
            <a:off x="16082262" y="41292282"/>
            <a:ext cx="12899912" cy="105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4"/>
              </a:lnSpc>
              <a:spcBef>
                <a:spcPct val="0"/>
              </a:spcBef>
            </a:pPr>
            <a:r>
              <a:rPr lang="en-US" sz="2002" strike="noStrike" u="none">
                <a:solidFill>
                  <a:srgbClr val="464262"/>
                </a:solidFill>
                <a:latin typeface="Be Vietnam"/>
                <a:ea typeface="Be Vietnam"/>
                <a:cs typeface="Be Vietnam"/>
                <a:sym typeface="Be Vietnam"/>
              </a:rPr>
              <a:t>FundingThis work is part of the DIGPHAT project, which was sup-ported by a grant from the French government, managedby the National Research Agency (ANR), under the France2030 program, with reference ANR-22-PESN-0017.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DAG-eMgPn9Q</dc:identifier>
  <dcterms:modified xsi:type="dcterms:W3CDTF">2011-08-01T06:04:30Z</dcterms:modified>
  <cp:revision>1</cp:revision>
  <dc:title>Academic Research Poster JUMPharla</dc:title>
</cp:coreProperties>
</file>